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4" d="100"/>
          <a:sy n="64" d="100"/>
        </p:scale>
        <p:origin x="92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Accuracy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Sheet2!$C$3</c:f>
              <c:strCache>
                <c:ptCount val="1"/>
                <c:pt idx="0">
                  <c:v>Training Accuracy</c:v>
                </c:pt>
              </c:strCache>
            </c:strRef>
          </c:tx>
          <c:spPr>
            <a:solidFill>
              <a:schemeClr val="accent1"/>
            </a:solidFill>
            <a:ln>
              <a:noFill/>
            </a:ln>
            <a:effectLst/>
          </c:spPr>
          <c:invertIfNegative val="0"/>
          <c:cat>
            <c:strRef>
              <c:f>Sheet2!$B$4:$B$7</c:f>
              <c:strCache>
                <c:ptCount val="4"/>
                <c:pt idx="0">
                  <c:v>Logistic regression</c:v>
                </c:pt>
                <c:pt idx="1">
                  <c:v>SVM</c:v>
                </c:pt>
                <c:pt idx="2">
                  <c:v>Tree</c:v>
                </c:pt>
                <c:pt idx="3">
                  <c:v>KNN</c:v>
                </c:pt>
              </c:strCache>
            </c:strRef>
          </c:cat>
          <c:val>
            <c:numRef>
              <c:f>Sheet2!$C$4:$C$7</c:f>
              <c:numCache>
                <c:formatCode>General</c:formatCode>
                <c:ptCount val="4"/>
                <c:pt idx="0">
                  <c:v>0.84642857142857097</c:v>
                </c:pt>
                <c:pt idx="1">
                  <c:v>0.84821428571428503</c:v>
                </c:pt>
                <c:pt idx="2">
                  <c:v>0.88571428571428501</c:v>
                </c:pt>
                <c:pt idx="3">
                  <c:v>0.84821428571428503</c:v>
                </c:pt>
              </c:numCache>
            </c:numRef>
          </c:val>
          <c:extLst>
            <c:ext xmlns:c16="http://schemas.microsoft.com/office/drawing/2014/chart" uri="{C3380CC4-5D6E-409C-BE32-E72D297353CC}">
              <c16:uniqueId val="{00000000-232F-44F1-AADE-3E0222B7FEB5}"/>
            </c:ext>
          </c:extLst>
        </c:ser>
        <c:ser>
          <c:idx val="1"/>
          <c:order val="1"/>
          <c:tx>
            <c:strRef>
              <c:f>Sheet2!$D$3</c:f>
              <c:strCache>
                <c:ptCount val="1"/>
                <c:pt idx="0">
                  <c:v>Test Acccuracy</c:v>
                </c:pt>
              </c:strCache>
            </c:strRef>
          </c:tx>
          <c:spPr>
            <a:solidFill>
              <a:schemeClr val="accent2"/>
            </a:solidFill>
            <a:ln>
              <a:noFill/>
            </a:ln>
            <a:effectLst/>
          </c:spPr>
          <c:invertIfNegative val="0"/>
          <c:cat>
            <c:strRef>
              <c:f>Sheet2!$B$4:$B$7</c:f>
              <c:strCache>
                <c:ptCount val="4"/>
                <c:pt idx="0">
                  <c:v>Logistic regression</c:v>
                </c:pt>
                <c:pt idx="1">
                  <c:v>SVM</c:v>
                </c:pt>
                <c:pt idx="2">
                  <c:v>Tree</c:v>
                </c:pt>
                <c:pt idx="3">
                  <c:v>KNN</c:v>
                </c:pt>
              </c:strCache>
            </c:strRef>
          </c:cat>
          <c:val>
            <c:numRef>
              <c:f>Sheet2!$D$4:$D$7</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1-232F-44F1-AADE-3E0222B7FEB5}"/>
            </c:ext>
          </c:extLst>
        </c:ser>
        <c:dLbls>
          <c:showLegendKey val="0"/>
          <c:showVal val="0"/>
          <c:showCatName val="0"/>
          <c:showSerName val="0"/>
          <c:showPercent val="0"/>
          <c:showBubbleSize val="0"/>
        </c:dLbls>
        <c:gapWidth val="219"/>
        <c:overlap val="-27"/>
        <c:axId val="921923792"/>
        <c:axId val="921923464"/>
      </c:barChart>
      <c:catAx>
        <c:axId val="921923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1923464"/>
        <c:crosses val="autoZero"/>
        <c:auto val="1"/>
        <c:lblAlgn val="ctr"/>
        <c:lblOffset val="100"/>
        <c:noMultiLvlLbl val="0"/>
      </c:catAx>
      <c:valAx>
        <c:axId val="921923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192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ail-70/AppliedDataScienceCapstone/blob/02b15a862e53aada7a0234a5553b6f83786cd0cf/IBM-DS0321EN-SkillsNetwork_labs_module_1_L3_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ail-70/AppliedDataScienceCapstone/blob/02b15a862e53aada7a0234a5553b6f83786cd0cf/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ail-70/AppliedDataScienceCapstone/blob/02b15a862e53aada7a0234a5553b6f83786cd0cf/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ail-70/AppliedDataScienceCapstone/blob/2fdb82234f35b369dee928c4953a476f019bfadb/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ail-70/AppliedDataScienceCapstone/blob/4e4ad5b5a68b2f5b38626edad3e9d90025f19146/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ail-70/AppliedDataScienceCapstone/blob/199310dc9a3e0bc4f5721dc95bc520ea13cda176/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ail-70/AppliedDataScienceCapstone/blob/02b15a862e53aada7a0234a5553b6f83786cd0cf/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ail-70/AppliedDataScienceCapstone/blob/02b15a862e53aada7a0234a5553b6f83786cd0cf/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Shailendra Kumar	</a:t>
            </a:r>
          </a:p>
          <a:p>
            <a:r>
              <a:rPr lang="en-US" dirty="0">
                <a:solidFill>
                  <a:schemeClr val="bg2"/>
                </a:solidFill>
                <a:latin typeface="Abadi" panose="020B0604020104020204" pitchFamily="34" charset="0"/>
                <a:ea typeface="SF Pro" pitchFamily="2" charset="0"/>
                <a:cs typeface="SF Pro" pitchFamily="2" charset="0"/>
              </a:rPr>
              <a:t>4/30/2023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1539"/>
            <a:ext cx="10789198" cy="4644034"/>
          </a:xfrm>
          <a:prstGeom prst="rect">
            <a:avLst/>
          </a:prstGeom>
        </p:spPr>
        <p:txBody>
          <a:bodyPr/>
          <a:lstStyle/>
          <a:p>
            <a:r>
              <a:rPr lang="en-IN" sz="2200" dirty="0">
                <a:solidFill>
                  <a:schemeClr val="accent3">
                    <a:lumMod val="25000"/>
                  </a:schemeClr>
                </a:solidFill>
                <a:latin typeface="Abadi" panose="020B0604020104020204" pitchFamily="34" charset="0"/>
              </a:rPr>
              <a:t>We performed some Exploratory Data Analysis (EDA) to find some patterns in the data and determine what would be the label for training supervised models.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Flowchart:</a:t>
            </a:r>
          </a:p>
          <a:p>
            <a:r>
              <a:rPr lang="en-IN" sz="2200" dirty="0">
                <a:solidFill>
                  <a:schemeClr val="accent3">
                    <a:lumMod val="25000"/>
                  </a:schemeClr>
                </a:solidFill>
                <a:latin typeface="Abadi" panose="020B0604020104020204" pitchFamily="34" charset="0"/>
              </a:rPr>
              <a:t>Performed exploratory Data Analysis and determine Training Labels</a:t>
            </a:r>
          </a:p>
          <a:p>
            <a:pPr lvl="1"/>
            <a:r>
              <a:rPr lang="en-IN" sz="1800" dirty="0">
                <a:solidFill>
                  <a:schemeClr val="accent3">
                    <a:lumMod val="25000"/>
                  </a:schemeClr>
                </a:solidFill>
                <a:latin typeface="Abadi" panose="020B0604020104020204" pitchFamily="34" charset="0"/>
              </a:rPr>
              <a:t>Exploratory Data Analysis</a:t>
            </a:r>
          </a:p>
          <a:p>
            <a:pPr lvl="2"/>
            <a:r>
              <a:rPr lang="en-IN" sz="1400" dirty="0">
                <a:solidFill>
                  <a:schemeClr val="accent3">
                    <a:lumMod val="25000"/>
                  </a:schemeClr>
                </a:solidFill>
                <a:latin typeface="Abadi" panose="020B0604020104020204" pitchFamily="34" charset="0"/>
              </a:rPr>
              <a:t>Calculated the number of launches on each site</a:t>
            </a:r>
          </a:p>
          <a:p>
            <a:pPr lvl="2"/>
            <a:r>
              <a:rPr lang="en-IN" sz="1400" dirty="0">
                <a:solidFill>
                  <a:schemeClr val="accent3">
                    <a:lumMod val="25000"/>
                  </a:schemeClr>
                </a:solidFill>
                <a:latin typeface="Abadi" panose="020B0604020104020204" pitchFamily="34" charset="0"/>
              </a:rPr>
              <a:t>Calculated the number and occurrence of each orbit</a:t>
            </a:r>
          </a:p>
          <a:p>
            <a:pPr lvl="2"/>
            <a:r>
              <a:rPr lang="en-IN" sz="1400" dirty="0">
                <a:solidFill>
                  <a:schemeClr val="accent3">
                    <a:lumMod val="25000"/>
                  </a:schemeClr>
                </a:solidFill>
                <a:latin typeface="Abadi" panose="020B0604020104020204" pitchFamily="34" charset="0"/>
              </a:rPr>
              <a:t>Calculated the number and </a:t>
            </a:r>
            <a:r>
              <a:rPr lang="en-IN" sz="1400" dirty="0" err="1">
                <a:solidFill>
                  <a:schemeClr val="accent3">
                    <a:lumMod val="25000"/>
                  </a:schemeClr>
                </a:solidFill>
                <a:latin typeface="Abadi" panose="020B0604020104020204" pitchFamily="34" charset="0"/>
              </a:rPr>
              <a:t>occurence</a:t>
            </a:r>
            <a:r>
              <a:rPr lang="en-IN" sz="1400" dirty="0">
                <a:solidFill>
                  <a:schemeClr val="accent3">
                    <a:lumMod val="25000"/>
                  </a:schemeClr>
                </a:solidFill>
                <a:latin typeface="Abadi" panose="020B0604020104020204" pitchFamily="34" charset="0"/>
              </a:rPr>
              <a:t> of mission outcome per orbit type</a:t>
            </a:r>
          </a:p>
          <a:p>
            <a:pPr lvl="1"/>
            <a:r>
              <a:rPr lang="en-IN" sz="1800" dirty="0">
                <a:solidFill>
                  <a:schemeClr val="accent3">
                    <a:lumMod val="25000"/>
                  </a:schemeClr>
                </a:solidFill>
                <a:latin typeface="Abadi" panose="020B0604020104020204" pitchFamily="34" charset="0"/>
              </a:rPr>
              <a:t>Determine Training Labels</a:t>
            </a:r>
          </a:p>
          <a:p>
            <a:pPr lvl="2"/>
            <a:r>
              <a:rPr lang="en-IN" sz="1400" dirty="0">
                <a:solidFill>
                  <a:schemeClr val="accent3">
                    <a:lumMod val="25000"/>
                  </a:schemeClr>
                </a:solidFill>
                <a:latin typeface="Abadi" panose="020B0604020104020204" pitchFamily="34" charset="0"/>
              </a:rPr>
              <a:t>Create a landing outcome label from Outcome column</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a:t>
            </a:r>
          </a:p>
          <a:p>
            <a:pPr marL="0" indent="0">
              <a:buNone/>
            </a:pPr>
            <a:r>
              <a:rPr lang="en-US" sz="2200" dirty="0">
                <a:solidFill>
                  <a:schemeClr val="accent3">
                    <a:lumMod val="25000"/>
                  </a:schemeClr>
                </a:solidFill>
                <a:latin typeface="Abadi" panose="020B0604020104020204" pitchFamily="34" charset="0"/>
                <a:hlinkClick r:id="rId3"/>
              </a:rPr>
              <a:t>https://github.com/shail-70/AppliedDataScienceCapstone/blob/02b15a862e53aada7a0234a5553b6f83786cd0cf/IBM-DS0321EN-SkillsNetwork_labs_module_1_L3_labs-jupyter-spacex-data_wrangling_jupyterlite.jupyterlite.ipynb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1" y="5874183"/>
            <a:ext cx="2889081" cy="401638"/>
          </a:xfrm>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180453"/>
            <a:ext cx="11256338" cy="484512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charts plotted </a:t>
            </a:r>
          </a:p>
          <a:p>
            <a:pPr lvl="1">
              <a:lnSpc>
                <a:spcPct val="100000"/>
              </a:lnSpc>
              <a:spcBef>
                <a:spcPts val="1400"/>
              </a:spcBef>
            </a:pPr>
            <a:r>
              <a:rPr lang="en-IN" sz="1800" dirty="0">
                <a:solidFill>
                  <a:schemeClr val="accent3">
                    <a:lumMod val="25000"/>
                  </a:schemeClr>
                </a:solidFill>
                <a:latin typeface="Abadi" panose="020B0604020104020204" pitchFamily="34" charset="0"/>
              </a:rPr>
              <a:t>plot out the </a:t>
            </a:r>
            <a:r>
              <a:rPr lang="en-IN" sz="1800" dirty="0" err="1">
                <a:solidFill>
                  <a:schemeClr val="accent3">
                    <a:lumMod val="25000"/>
                  </a:schemeClr>
                </a:solidFill>
                <a:latin typeface="Abadi" panose="020B0604020104020204" pitchFamily="34" charset="0"/>
              </a:rPr>
              <a:t>FlightNumber</a:t>
            </a:r>
            <a:r>
              <a:rPr lang="en-IN" sz="1800" dirty="0">
                <a:solidFill>
                  <a:schemeClr val="accent3">
                    <a:lumMod val="25000"/>
                  </a:schemeClr>
                </a:solidFill>
                <a:latin typeface="Abadi" panose="020B0604020104020204" pitchFamily="34" charset="0"/>
              </a:rPr>
              <a:t> vs. </a:t>
            </a:r>
            <a:r>
              <a:rPr lang="en-IN" sz="1800" dirty="0" err="1">
                <a:solidFill>
                  <a:schemeClr val="accent3">
                    <a:lumMod val="25000"/>
                  </a:schemeClr>
                </a:solidFill>
                <a:latin typeface="Abadi" panose="020B0604020104020204" pitchFamily="34" charset="0"/>
              </a:rPr>
              <a:t>PayloadMass</a:t>
            </a:r>
            <a:r>
              <a:rPr lang="en-IN" sz="1800" dirty="0">
                <a:solidFill>
                  <a:schemeClr val="accent3">
                    <a:lumMod val="25000"/>
                  </a:schemeClr>
                </a:solidFill>
                <a:latin typeface="Abadi" panose="020B0604020104020204" pitchFamily="34" charset="0"/>
              </a:rPr>
              <a:t> - Categorical Plot(</a:t>
            </a:r>
            <a:r>
              <a:rPr lang="en-IN" sz="1800" dirty="0" err="1">
                <a:solidFill>
                  <a:schemeClr val="accent3">
                    <a:lumMod val="25000"/>
                  </a:schemeClr>
                </a:solidFill>
                <a:latin typeface="Abadi" panose="020B0604020104020204" pitchFamily="34" charset="0"/>
              </a:rPr>
              <a:t>Catplot</a:t>
            </a:r>
            <a:r>
              <a:rPr lang="en-IN" sz="1800" dirty="0">
                <a:solidFill>
                  <a:schemeClr val="accent3">
                    <a:lumMod val="25000"/>
                  </a:schemeClr>
                </a:solidFill>
                <a:latin typeface="Abadi" panose="020B0604020104020204" pitchFamily="34" charset="0"/>
              </a:rPr>
              <a:t>)</a:t>
            </a:r>
          </a:p>
          <a:p>
            <a:pPr lvl="1">
              <a:lnSpc>
                <a:spcPct val="100000"/>
              </a:lnSpc>
              <a:spcBef>
                <a:spcPts val="1400"/>
              </a:spcBef>
            </a:pPr>
            <a:r>
              <a:rPr lang="en-IN" sz="1800" dirty="0">
                <a:solidFill>
                  <a:schemeClr val="accent3">
                    <a:lumMod val="25000"/>
                  </a:schemeClr>
                </a:solidFill>
                <a:latin typeface="Abadi" panose="020B0604020104020204" pitchFamily="34" charset="0"/>
              </a:rPr>
              <a:t> Visualize the relationship between Flight Number and Launch Site (</a:t>
            </a:r>
            <a:r>
              <a:rPr lang="en-IN" sz="1800" dirty="0" err="1">
                <a:solidFill>
                  <a:schemeClr val="accent3">
                    <a:lumMod val="25000"/>
                  </a:schemeClr>
                </a:solidFill>
                <a:latin typeface="Abadi" panose="020B0604020104020204" pitchFamily="34" charset="0"/>
              </a:rPr>
              <a:t>catplot</a:t>
            </a:r>
            <a:r>
              <a:rPr lang="en-IN" sz="1800" dirty="0">
                <a:solidFill>
                  <a:schemeClr val="accent3">
                    <a:lumMod val="25000"/>
                  </a:schemeClr>
                </a:solidFill>
                <a:latin typeface="Abadi" panose="020B0604020104020204" pitchFamily="34" charset="0"/>
              </a:rPr>
              <a:t>)</a:t>
            </a:r>
          </a:p>
          <a:p>
            <a:pPr lvl="1">
              <a:lnSpc>
                <a:spcPct val="100000"/>
              </a:lnSpc>
              <a:spcBef>
                <a:spcPts val="1400"/>
              </a:spcBef>
            </a:pPr>
            <a:r>
              <a:rPr lang="en-IN" sz="1800" dirty="0">
                <a:solidFill>
                  <a:schemeClr val="accent3">
                    <a:lumMod val="25000"/>
                  </a:schemeClr>
                </a:solidFill>
                <a:latin typeface="Abadi" panose="020B0604020104020204" pitchFamily="34" charset="0"/>
              </a:rPr>
              <a:t> Visualize the relationship between Payload and Launch Site (</a:t>
            </a:r>
            <a:r>
              <a:rPr lang="en-IN" sz="1800" dirty="0" err="1">
                <a:solidFill>
                  <a:schemeClr val="accent3">
                    <a:lumMod val="25000"/>
                  </a:schemeClr>
                </a:solidFill>
                <a:latin typeface="Abadi" panose="020B0604020104020204" pitchFamily="34" charset="0"/>
              </a:rPr>
              <a:t>catplot</a:t>
            </a:r>
            <a:r>
              <a:rPr lang="en-IN" sz="1800" dirty="0">
                <a:solidFill>
                  <a:schemeClr val="accent3">
                    <a:lumMod val="25000"/>
                  </a:schemeClr>
                </a:solidFill>
                <a:latin typeface="Abadi" panose="020B0604020104020204" pitchFamily="34" charset="0"/>
              </a:rPr>
              <a:t>)</a:t>
            </a:r>
          </a:p>
          <a:p>
            <a:pPr lvl="1">
              <a:lnSpc>
                <a:spcPct val="100000"/>
              </a:lnSpc>
              <a:spcBef>
                <a:spcPts val="1400"/>
              </a:spcBef>
            </a:pPr>
            <a:r>
              <a:rPr lang="en-IN" sz="1800" dirty="0">
                <a:solidFill>
                  <a:schemeClr val="accent3">
                    <a:lumMod val="25000"/>
                  </a:schemeClr>
                </a:solidFill>
                <a:latin typeface="Abadi" panose="020B0604020104020204" pitchFamily="34" charset="0"/>
              </a:rPr>
              <a:t> Visualize the relationship between success rate of each orbit type (</a:t>
            </a:r>
            <a:r>
              <a:rPr lang="en-IN" sz="1800" dirty="0" err="1">
                <a:solidFill>
                  <a:schemeClr val="accent3">
                    <a:lumMod val="25000"/>
                  </a:schemeClr>
                </a:solidFill>
                <a:latin typeface="Abadi" panose="020B0604020104020204" pitchFamily="34" charset="0"/>
              </a:rPr>
              <a:t>barplot</a:t>
            </a:r>
            <a:r>
              <a:rPr lang="en-IN" sz="1800" dirty="0">
                <a:solidFill>
                  <a:schemeClr val="accent3">
                    <a:lumMod val="25000"/>
                  </a:schemeClr>
                </a:solidFill>
                <a:latin typeface="Abadi" panose="020B0604020104020204" pitchFamily="34" charset="0"/>
              </a:rPr>
              <a:t>)</a:t>
            </a:r>
          </a:p>
          <a:p>
            <a:pPr lvl="1">
              <a:lnSpc>
                <a:spcPct val="100000"/>
              </a:lnSpc>
              <a:spcBef>
                <a:spcPts val="1400"/>
              </a:spcBef>
            </a:pPr>
            <a:r>
              <a:rPr lang="en-IN" sz="1800" dirty="0">
                <a:solidFill>
                  <a:schemeClr val="accent3">
                    <a:lumMod val="25000"/>
                  </a:schemeClr>
                </a:solidFill>
                <a:latin typeface="Abadi" panose="020B0604020104020204" pitchFamily="34" charset="0"/>
              </a:rPr>
              <a:t> Visualize the relationship between </a:t>
            </a:r>
            <a:r>
              <a:rPr lang="en-IN" sz="1800" dirty="0" err="1">
                <a:solidFill>
                  <a:schemeClr val="accent3">
                    <a:lumMod val="25000"/>
                  </a:schemeClr>
                </a:solidFill>
                <a:latin typeface="Abadi" panose="020B0604020104020204" pitchFamily="34" charset="0"/>
              </a:rPr>
              <a:t>FlightNumber</a:t>
            </a:r>
            <a:r>
              <a:rPr lang="en-IN" sz="1800" dirty="0">
                <a:solidFill>
                  <a:schemeClr val="accent3">
                    <a:lumMod val="25000"/>
                  </a:schemeClr>
                </a:solidFill>
                <a:latin typeface="Abadi" panose="020B0604020104020204" pitchFamily="34" charset="0"/>
              </a:rPr>
              <a:t> and Orbit type (</a:t>
            </a:r>
            <a:r>
              <a:rPr lang="en-IN" sz="1800" dirty="0" err="1">
                <a:solidFill>
                  <a:schemeClr val="accent3">
                    <a:lumMod val="25000"/>
                  </a:schemeClr>
                </a:solidFill>
                <a:latin typeface="Abadi" panose="020B0604020104020204" pitchFamily="34" charset="0"/>
              </a:rPr>
              <a:t>Catplot</a:t>
            </a:r>
            <a:r>
              <a:rPr lang="en-IN" sz="1800" dirty="0">
                <a:solidFill>
                  <a:schemeClr val="accent3">
                    <a:lumMod val="25000"/>
                  </a:schemeClr>
                </a:solidFill>
                <a:latin typeface="Abadi" panose="020B0604020104020204" pitchFamily="34" charset="0"/>
              </a:rPr>
              <a:t>)</a:t>
            </a:r>
          </a:p>
          <a:p>
            <a:pPr lvl="1">
              <a:lnSpc>
                <a:spcPct val="100000"/>
              </a:lnSpc>
              <a:spcBef>
                <a:spcPts val="1400"/>
              </a:spcBef>
            </a:pPr>
            <a:r>
              <a:rPr lang="en-IN" sz="1800" dirty="0">
                <a:solidFill>
                  <a:schemeClr val="accent3">
                    <a:lumMod val="25000"/>
                  </a:schemeClr>
                </a:solidFill>
                <a:latin typeface="Abadi" panose="020B0604020104020204" pitchFamily="34" charset="0"/>
              </a:rPr>
              <a:t> Visualize the relationship between Payload and Orbit type (</a:t>
            </a:r>
            <a:r>
              <a:rPr lang="en-IN" sz="1800" dirty="0" err="1">
                <a:solidFill>
                  <a:schemeClr val="accent3">
                    <a:lumMod val="25000"/>
                  </a:schemeClr>
                </a:solidFill>
                <a:latin typeface="Abadi" panose="020B0604020104020204" pitchFamily="34" charset="0"/>
              </a:rPr>
              <a:t>Catplot</a:t>
            </a:r>
            <a:r>
              <a:rPr lang="en-IN" sz="1800" dirty="0">
                <a:solidFill>
                  <a:schemeClr val="accent3">
                    <a:lumMod val="25000"/>
                  </a:schemeClr>
                </a:solidFill>
                <a:latin typeface="Abadi" panose="020B0604020104020204" pitchFamily="34" charset="0"/>
              </a:rPr>
              <a:t>)</a:t>
            </a:r>
          </a:p>
          <a:p>
            <a:pPr lvl="1">
              <a:lnSpc>
                <a:spcPct val="100000"/>
              </a:lnSpc>
              <a:spcBef>
                <a:spcPts val="1400"/>
              </a:spcBef>
            </a:pPr>
            <a:r>
              <a:rPr lang="en-IN" sz="1800" dirty="0">
                <a:solidFill>
                  <a:schemeClr val="accent3">
                    <a:lumMod val="25000"/>
                  </a:schemeClr>
                </a:solidFill>
                <a:latin typeface="Abadi" panose="020B0604020104020204" pitchFamily="34" charset="0"/>
              </a:rPr>
              <a:t> Visualize the launch success yearly trend (</a:t>
            </a:r>
            <a:r>
              <a:rPr lang="en-IN" sz="1800" dirty="0" err="1">
                <a:solidFill>
                  <a:schemeClr val="accent3">
                    <a:lumMod val="25000"/>
                  </a:schemeClr>
                </a:solidFill>
                <a:latin typeface="Abadi" panose="020B0604020104020204" pitchFamily="34" charset="0"/>
              </a:rPr>
              <a:t>lineplot</a:t>
            </a:r>
            <a:r>
              <a:rPr lang="en-IN"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https://github.com/shail-70/AppliedDataScienceCapstone/blob/02b15a862e53aada7a0234a5553b6f83786cd0cf/IBM-DS0321EN-SkillsNetwork_labs_module_2_jupyter-labs-eda-dataviz.ipynb.jupyterlite.ipynb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0"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9270" y="1441174"/>
            <a:ext cx="11857382" cy="5297556"/>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Summary of the SQL queries performed to </a:t>
            </a:r>
            <a:r>
              <a:rPr lang="en-IN" sz="1200" dirty="0">
                <a:solidFill>
                  <a:schemeClr val="accent3">
                    <a:lumMod val="25000"/>
                  </a:schemeClr>
                </a:solidFill>
                <a:latin typeface="Abadi"/>
              </a:rPr>
              <a:t>understand the </a:t>
            </a:r>
            <a:r>
              <a:rPr lang="en-IN" sz="1200" dirty="0" err="1">
                <a:solidFill>
                  <a:schemeClr val="accent3">
                    <a:lumMod val="25000"/>
                  </a:schemeClr>
                </a:solidFill>
                <a:latin typeface="Abadi"/>
              </a:rPr>
              <a:t>Spacex</a:t>
            </a:r>
            <a:r>
              <a:rPr lang="en-IN" sz="1200" dirty="0">
                <a:solidFill>
                  <a:schemeClr val="accent3">
                    <a:lumMod val="25000"/>
                  </a:schemeClr>
                </a:solidFill>
                <a:latin typeface="Abadi"/>
              </a:rPr>
              <a:t> </a:t>
            </a:r>
            <a:r>
              <a:rPr lang="en-IN" sz="1200" dirty="0" err="1">
                <a:solidFill>
                  <a:schemeClr val="accent3">
                    <a:lumMod val="25000"/>
                  </a:schemeClr>
                </a:solidFill>
                <a:latin typeface="Abadi"/>
              </a:rPr>
              <a:t>DataSet</a:t>
            </a:r>
            <a:endParaRPr lang="en-IN" sz="1200" dirty="0">
              <a:solidFill>
                <a:schemeClr val="accent3">
                  <a:lumMod val="25000"/>
                </a:schemeClr>
              </a:solidFill>
              <a:latin typeface="Abadi"/>
            </a:endParaRPr>
          </a:p>
          <a:p>
            <a:pPr lvl="1">
              <a:lnSpc>
                <a:spcPct val="100000"/>
              </a:lnSpc>
              <a:spcBef>
                <a:spcPts val="1400"/>
              </a:spcBef>
            </a:pPr>
            <a:r>
              <a:rPr lang="en-IN" sz="1100" dirty="0">
                <a:solidFill>
                  <a:schemeClr val="accent3">
                    <a:lumMod val="25000"/>
                  </a:schemeClr>
                </a:solidFill>
                <a:latin typeface="Abadi"/>
              </a:rPr>
              <a:t>Loaded the dataset into the corresponding table in a Db2 database</a:t>
            </a:r>
          </a:p>
          <a:p>
            <a:pPr lvl="1">
              <a:lnSpc>
                <a:spcPct val="100000"/>
              </a:lnSpc>
              <a:spcBef>
                <a:spcPts val="1400"/>
              </a:spcBef>
            </a:pPr>
            <a:r>
              <a:rPr lang="en-IN" sz="1100" dirty="0">
                <a:solidFill>
                  <a:schemeClr val="accent3">
                    <a:lumMod val="25000"/>
                  </a:schemeClr>
                </a:solidFill>
                <a:latin typeface="Abadi"/>
              </a:rPr>
              <a:t>Displayed the names of the unique launch sites in the space mission</a:t>
            </a:r>
          </a:p>
          <a:p>
            <a:pPr lvl="1">
              <a:lnSpc>
                <a:spcPct val="100000"/>
              </a:lnSpc>
              <a:spcBef>
                <a:spcPts val="1400"/>
              </a:spcBef>
            </a:pPr>
            <a:r>
              <a:rPr lang="en-IN" sz="1100" dirty="0">
                <a:solidFill>
                  <a:schemeClr val="accent3">
                    <a:lumMod val="25000"/>
                  </a:schemeClr>
                </a:solidFill>
                <a:latin typeface="Abadi" panose="020B0604020104020204" pitchFamily="34" charset="0"/>
              </a:rPr>
              <a:t>Displayed 5 records where launch sites begin with the string 'CCA’</a:t>
            </a:r>
          </a:p>
          <a:p>
            <a:pPr lvl="1">
              <a:lnSpc>
                <a:spcPct val="100000"/>
              </a:lnSpc>
              <a:spcBef>
                <a:spcPts val="1400"/>
              </a:spcBef>
            </a:pPr>
            <a:r>
              <a:rPr lang="en-IN" sz="1100" dirty="0">
                <a:solidFill>
                  <a:schemeClr val="accent3">
                    <a:lumMod val="25000"/>
                  </a:schemeClr>
                </a:solidFill>
                <a:latin typeface="Abadi" panose="020B0604020104020204" pitchFamily="34" charset="0"/>
              </a:rPr>
              <a:t>Displayed the total payload mass carried by boosters launched by NASA (CRS)</a:t>
            </a:r>
          </a:p>
          <a:p>
            <a:pPr lvl="1">
              <a:lnSpc>
                <a:spcPct val="100000"/>
              </a:lnSpc>
              <a:spcBef>
                <a:spcPts val="1400"/>
              </a:spcBef>
            </a:pPr>
            <a:r>
              <a:rPr lang="en-IN" sz="1100" dirty="0">
                <a:solidFill>
                  <a:schemeClr val="accent3">
                    <a:lumMod val="25000"/>
                  </a:schemeClr>
                </a:solidFill>
                <a:latin typeface="Abadi" panose="020B0604020104020204" pitchFamily="34" charset="0"/>
              </a:rPr>
              <a:t>Displayed average payload mass carried by booster version F9 v1.1</a:t>
            </a:r>
          </a:p>
          <a:p>
            <a:pPr lvl="1">
              <a:lnSpc>
                <a:spcPct val="100000"/>
              </a:lnSpc>
              <a:spcBef>
                <a:spcPts val="1400"/>
              </a:spcBef>
            </a:pPr>
            <a:r>
              <a:rPr lang="en-IN" sz="1100" dirty="0">
                <a:solidFill>
                  <a:schemeClr val="accent3">
                    <a:lumMod val="25000"/>
                  </a:schemeClr>
                </a:solidFill>
                <a:latin typeface="Abadi" panose="020B0604020104020204" pitchFamily="34" charset="0"/>
              </a:rPr>
              <a:t>Listed the date when the first </a:t>
            </a:r>
            <a:r>
              <a:rPr lang="en-IN" sz="1100" dirty="0" err="1">
                <a:solidFill>
                  <a:schemeClr val="accent3">
                    <a:lumMod val="25000"/>
                  </a:schemeClr>
                </a:solidFill>
                <a:latin typeface="Abadi" panose="020B0604020104020204" pitchFamily="34" charset="0"/>
              </a:rPr>
              <a:t>succesful</a:t>
            </a:r>
            <a:r>
              <a:rPr lang="en-IN" sz="1100" dirty="0">
                <a:solidFill>
                  <a:schemeClr val="accent3">
                    <a:lumMod val="25000"/>
                  </a:schemeClr>
                </a:solidFill>
                <a:latin typeface="Abadi" panose="020B0604020104020204" pitchFamily="34" charset="0"/>
              </a:rPr>
              <a:t> landing outcome in ground pad was </a:t>
            </a:r>
            <a:r>
              <a:rPr lang="en-IN" sz="1100" dirty="0" err="1">
                <a:solidFill>
                  <a:schemeClr val="accent3">
                    <a:lumMod val="25000"/>
                  </a:schemeClr>
                </a:solidFill>
                <a:latin typeface="Abadi" panose="020B0604020104020204" pitchFamily="34" charset="0"/>
              </a:rPr>
              <a:t>acheived</a:t>
            </a:r>
            <a:r>
              <a:rPr lang="en-IN" sz="1100" dirty="0">
                <a:solidFill>
                  <a:schemeClr val="accent3">
                    <a:lumMod val="25000"/>
                  </a:schemeClr>
                </a:solidFill>
                <a:latin typeface="Abadi" panose="020B0604020104020204" pitchFamily="34" charset="0"/>
              </a:rPr>
              <a:t>.</a:t>
            </a:r>
          </a:p>
          <a:p>
            <a:pPr lvl="1">
              <a:lnSpc>
                <a:spcPct val="100000"/>
              </a:lnSpc>
              <a:spcBef>
                <a:spcPts val="1400"/>
              </a:spcBef>
            </a:pPr>
            <a:r>
              <a:rPr lang="en-IN" sz="1100" dirty="0">
                <a:solidFill>
                  <a:schemeClr val="accent3">
                    <a:lumMod val="25000"/>
                  </a:schemeClr>
                </a:solidFill>
                <a:latin typeface="Abadi" panose="020B0604020104020204" pitchFamily="34" charset="0"/>
              </a:rPr>
              <a:t>Listed the names of the boosters which have success in drone ship and have payload mass greater than 4000 but less than 6000</a:t>
            </a:r>
          </a:p>
          <a:p>
            <a:pPr lvl="1">
              <a:lnSpc>
                <a:spcPct val="100000"/>
              </a:lnSpc>
              <a:spcBef>
                <a:spcPts val="1400"/>
              </a:spcBef>
            </a:pPr>
            <a:r>
              <a:rPr lang="en-IN" sz="1100" dirty="0">
                <a:solidFill>
                  <a:schemeClr val="accent3">
                    <a:lumMod val="25000"/>
                  </a:schemeClr>
                </a:solidFill>
                <a:latin typeface="Abadi" panose="020B0604020104020204" pitchFamily="34" charset="0"/>
              </a:rPr>
              <a:t>Listed the total number of successful and failure mission outcomes</a:t>
            </a:r>
          </a:p>
          <a:p>
            <a:pPr lvl="1">
              <a:lnSpc>
                <a:spcPct val="100000"/>
              </a:lnSpc>
              <a:spcBef>
                <a:spcPts val="1400"/>
              </a:spcBef>
            </a:pPr>
            <a:r>
              <a:rPr lang="en-IN" sz="1100" dirty="0">
                <a:solidFill>
                  <a:schemeClr val="accent3">
                    <a:lumMod val="25000"/>
                  </a:schemeClr>
                </a:solidFill>
                <a:latin typeface="Abadi" panose="020B0604020104020204" pitchFamily="34" charset="0"/>
              </a:rPr>
              <a:t>Listed the names of the </a:t>
            </a:r>
            <a:r>
              <a:rPr lang="en-IN" sz="1100" dirty="0" err="1">
                <a:solidFill>
                  <a:schemeClr val="accent3">
                    <a:lumMod val="25000"/>
                  </a:schemeClr>
                </a:solidFill>
                <a:latin typeface="Abadi" panose="020B0604020104020204" pitchFamily="34" charset="0"/>
              </a:rPr>
              <a:t>booster_versions</a:t>
            </a:r>
            <a:r>
              <a:rPr lang="en-IN" sz="1100" dirty="0">
                <a:solidFill>
                  <a:schemeClr val="accent3">
                    <a:lumMod val="25000"/>
                  </a:schemeClr>
                </a:solidFill>
                <a:latin typeface="Abadi" panose="020B0604020104020204" pitchFamily="34" charset="0"/>
              </a:rPr>
              <a:t> which have carried the maximum payload mass. </a:t>
            </a:r>
          </a:p>
          <a:p>
            <a:pPr lvl="1">
              <a:lnSpc>
                <a:spcPct val="100000"/>
              </a:lnSpc>
              <a:spcBef>
                <a:spcPts val="1400"/>
              </a:spcBef>
            </a:pPr>
            <a:r>
              <a:rPr lang="en-IN" sz="1100" dirty="0">
                <a:solidFill>
                  <a:schemeClr val="accent3">
                    <a:lumMod val="25000"/>
                  </a:schemeClr>
                </a:solidFill>
                <a:latin typeface="Abadi" panose="020B0604020104020204" pitchFamily="34" charset="0"/>
              </a:rPr>
              <a:t>Listed the records which will display the month names, failure </a:t>
            </a:r>
            <a:r>
              <a:rPr lang="en-IN" sz="1100" dirty="0" err="1">
                <a:solidFill>
                  <a:schemeClr val="accent3">
                    <a:lumMod val="25000"/>
                  </a:schemeClr>
                </a:solidFill>
                <a:latin typeface="Abadi" panose="020B0604020104020204" pitchFamily="34" charset="0"/>
              </a:rPr>
              <a:t>landing_outcomes</a:t>
            </a:r>
            <a:r>
              <a:rPr lang="en-IN" sz="1100" dirty="0">
                <a:solidFill>
                  <a:schemeClr val="accent3">
                    <a:lumMod val="25000"/>
                  </a:schemeClr>
                </a:solidFill>
                <a:latin typeface="Abadi" panose="020B0604020104020204" pitchFamily="34" charset="0"/>
              </a:rPr>
              <a:t> in drone ship ,booster versions, </a:t>
            </a:r>
            <a:r>
              <a:rPr lang="en-IN" sz="1100" dirty="0" err="1">
                <a:solidFill>
                  <a:schemeClr val="accent3">
                    <a:lumMod val="25000"/>
                  </a:schemeClr>
                </a:solidFill>
                <a:latin typeface="Abadi" panose="020B0604020104020204" pitchFamily="34" charset="0"/>
              </a:rPr>
              <a:t>launch_site</a:t>
            </a:r>
            <a:r>
              <a:rPr lang="en-IN" sz="1100" dirty="0">
                <a:solidFill>
                  <a:schemeClr val="accent3">
                    <a:lumMod val="25000"/>
                  </a:schemeClr>
                </a:solidFill>
                <a:latin typeface="Abadi" panose="020B0604020104020204" pitchFamily="34" charset="0"/>
              </a:rPr>
              <a:t> </a:t>
            </a:r>
          </a:p>
          <a:p>
            <a:pPr lvl="1">
              <a:lnSpc>
                <a:spcPct val="100000"/>
              </a:lnSpc>
              <a:spcBef>
                <a:spcPts val="1400"/>
              </a:spcBef>
            </a:pPr>
            <a:r>
              <a:rPr lang="en-IN" sz="1100" dirty="0">
                <a:solidFill>
                  <a:schemeClr val="accent3">
                    <a:lumMod val="25000"/>
                  </a:schemeClr>
                </a:solidFill>
                <a:latin typeface="Abadi" panose="020B0604020104020204" pitchFamily="34" charset="0"/>
              </a:rPr>
              <a:t>Ranked the count of successful </a:t>
            </a:r>
            <a:r>
              <a:rPr lang="en-IN" sz="1100" dirty="0" err="1">
                <a:solidFill>
                  <a:schemeClr val="accent3">
                    <a:lumMod val="25000"/>
                  </a:schemeClr>
                </a:solidFill>
                <a:latin typeface="Abadi" panose="020B0604020104020204" pitchFamily="34" charset="0"/>
              </a:rPr>
              <a:t>landing_outcomes</a:t>
            </a: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https://github.com/shail-70/AppliedDataScienceCapstone/blob/02b15a862e53aada7a0234a5553b6f83786cd0cf/jupyter-labs-eda-sql-coursera_sqllite.ipynb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map objects created and added to a folium map</a:t>
            </a:r>
          </a:p>
          <a:p>
            <a:pPr lvl="1">
              <a:lnSpc>
                <a:spcPct val="100000"/>
              </a:lnSpc>
              <a:spcBef>
                <a:spcPts val="1400"/>
              </a:spcBef>
            </a:pPr>
            <a:r>
              <a:rPr lang="en-IN" sz="1800" dirty="0">
                <a:solidFill>
                  <a:schemeClr val="accent3">
                    <a:lumMod val="25000"/>
                  </a:schemeClr>
                </a:solidFill>
                <a:latin typeface="Abadi" panose="020B0604020104020204" pitchFamily="34" charset="0"/>
              </a:rPr>
              <a:t>Folium Circle to add a highlighted circle area with a text label on a specific coordinate</a:t>
            </a:r>
          </a:p>
          <a:p>
            <a:pPr lvl="1">
              <a:lnSpc>
                <a:spcPct val="100000"/>
              </a:lnSpc>
              <a:spcBef>
                <a:spcPts val="1400"/>
              </a:spcBef>
            </a:pPr>
            <a:r>
              <a:rPr lang="en-IN" sz="1800" dirty="0" err="1">
                <a:solidFill>
                  <a:schemeClr val="accent3">
                    <a:lumMod val="25000"/>
                  </a:schemeClr>
                </a:solidFill>
                <a:latin typeface="Abadi" panose="020B0604020104020204" pitchFamily="34" charset="0"/>
              </a:rPr>
              <a:t>Folium.Marker</a:t>
            </a:r>
            <a:r>
              <a:rPr lang="en-IN" sz="1800" dirty="0">
                <a:solidFill>
                  <a:schemeClr val="accent3">
                    <a:lumMod val="25000"/>
                  </a:schemeClr>
                </a:solidFill>
                <a:latin typeface="Abadi" panose="020B0604020104020204" pitchFamily="34" charset="0"/>
              </a:rPr>
              <a:t> for each launch site on the site map</a:t>
            </a:r>
          </a:p>
          <a:p>
            <a:pPr lvl="1">
              <a:lnSpc>
                <a:spcPct val="100000"/>
              </a:lnSpc>
              <a:spcBef>
                <a:spcPts val="1400"/>
              </a:spcBef>
            </a:pPr>
            <a:r>
              <a:rPr lang="en-IN" sz="1800" dirty="0">
                <a:solidFill>
                  <a:schemeClr val="accent3">
                    <a:lumMod val="25000"/>
                  </a:schemeClr>
                </a:solidFill>
                <a:latin typeface="Abadi" panose="020B0604020104020204" pitchFamily="34" charset="0"/>
              </a:rPr>
              <a:t> Marker clusters to simplify a map containing many markers having the same coordinate. </a:t>
            </a:r>
          </a:p>
          <a:p>
            <a:pPr lvl="1">
              <a:lnSpc>
                <a:spcPct val="100000"/>
              </a:lnSpc>
              <a:spcBef>
                <a:spcPts val="1400"/>
              </a:spcBef>
            </a:pPr>
            <a:r>
              <a:rPr lang="en-IN" sz="1800" dirty="0" err="1">
                <a:solidFill>
                  <a:schemeClr val="accent3">
                    <a:lumMod val="25000"/>
                  </a:schemeClr>
                </a:solidFill>
                <a:latin typeface="Abadi" panose="020B0604020104020204" pitchFamily="34" charset="0"/>
              </a:rPr>
              <a:t>MousePosition</a:t>
            </a:r>
            <a:r>
              <a:rPr lang="en-IN" sz="1800" dirty="0">
                <a:solidFill>
                  <a:schemeClr val="accent3">
                    <a:lumMod val="25000"/>
                  </a:schemeClr>
                </a:solidFill>
                <a:latin typeface="Abadi" panose="020B0604020104020204" pitchFamily="34" charset="0"/>
              </a:rPr>
              <a:t> on the map to get coordinate for a mouse over a point on the map</a:t>
            </a:r>
          </a:p>
          <a:p>
            <a:pPr lvl="1">
              <a:lnSpc>
                <a:spcPct val="100000"/>
              </a:lnSpc>
              <a:spcBef>
                <a:spcPts val="1400"/>
              </a:spcBef>
            </a:pPr>
            <a:r>
              <a:rPr lang="en-IN" sz="1800" dirty="0">
                <a:solidFill>
                  <a:schemeClr val="accent3">
                    <a:lumMod val="25000"/>
                  </a:schemeClr>
                </a:solidFill>
                <a:latin typeface="Abadi" panose="020B0604020104020204" pitchFamily="34" charset="0"/>
              </a:rPr>
              <a:t>Draw a </a:t>
            </a:r>
            <a:r>
              <a:rPr lang="en-IN" sz="1800" dirty="0" err="1">
                <a:solidFill>
                  <a:schemeClr val="accent3">
                    <a:lumMod val="25000"/>
                  </a:schemeClr>
                </a:solidFill>
                <a:latin typeface="Abadi" panose="020B0604020104020204" pitchFamily="34" charset="0"/>
              </a:rPr>
              <a:t>PolyLine</a:t>
            </a:r>
            <a:r>
              <a:rPr lang="en-IN" sz="1800" dirty="0">
                <a:solidFill>
                  <a:schemeClr val="accent3">
                    <a:lumMod val="25000"/>
                  </a:schemeClr>
                </a:solidFill>
                <a:latin typeface="Abadi" panose="020B0604020104020204" pitchFamily="34" charset="0"/>
              </a:rPr>
              <a:t> between a launch site to the selected coastline point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added those objects to</a:t>
            </a:r>
          </a:p>
          <a:p>
            <a:pPr lvl="1">
              <a:lnSpc>
                <a:spcPct val="100000"/>
              </a:lnSpc>
              <a:spcBef>
                <a:spcPts val="1400"/>
              </a:spcBef>
            </a:pPr>
            <a:r>
              <a:rPr lang="en-IN" sz="1800" dirty="0">
                <a:solidFill>
                  <a:schemeClr val="accent3">
                    <a:lumMod val="25000"/>
                  </a:schemeClr>
                </a:solidFill>
                <a:latin typeface="Abadi" panose="020B0604020104020204" pitchFamily="34" charset="0"/>
              </a:rPr>
              <a:t>Mark all launch sites on a map</a:t>
            </a:r>
          </a:p>
          <a:p>
            <a:pPr lvl="1">
              <a:lnSpc>
                <a:spcPct val="100000"/>
              </a:lnSpc>
              <a:spcBef>
                <a:spcPts val="1400"/>
              </a:spcBef>
            </a:pPr>
            <a:r>
              <a:rPr lang="en-IN" sz="1800" dirty="0">
                <a:solidFill>
                  <a:schemeClr val="accent3">
                    <a:lumMod val="25000"/>
                  </a:schemeClr>
                </a:solidFill>
                <a:latin typeface="Abadi" panose="020B0604020104020204" pitchFamily="34" charset="0"/>
              </a:rPr>
              <a:t>Mark the success/failed launches for each site on the map</a:t>
            </a:r>
          </a:p>
          <a:p>
            <a:pPr lvl="1">
              <a:lnSpc>
                <a:spcPct val="100000"/>
              </a:lnSpc>
              <a:spcBef>
                <a:spcPts val="1400"/>
              </a:spcBef>
            </a:pPr>
            <a:r>
              <a:rPr lang="en-IN" sz="1800" dirty="0">
                <a:solidFill>
                  <a:schemeClr val="accent3">
                    <a:lumMod val="25000"/>
                  </a:schemeClr>
                </a:solidFill>
                <a:latin typeface="Abadi" panose="020B0604020104020204" pitchFamily="34" charset="0"/>
              </a:rPr>
              <a:t>Calculate the distances between a launch site to its proximities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https://github.com/shail-70/AppliedDataScienceCapstone/blob/2fdb82234f35b369dee928c4953a476f019bfadb/IBM-DS0321EN-SkillsNetwork_labs_module_3_lab_jupyter_launch_site_location.jupyterlite.ipynb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plots/graphs and interactions we have added to dashboard</a:t>
            </a:r>
          </a:p>
          <a:p>
            <a:pPr lvl="1">
              <a:lnSpc>
                <a:spcPct val="100000"/>
              </a:lnSpc>
              <a:spcBef>
                <a:spcPts val="1400"/>
              </a:spcBef>
            </a:pPr>
            <a:r>
              <a:rPr lang="en-IN" sz="1800" dirty="0">
                <a:solidFill>
                  <a:schemeClr val="accent3">
                    <a:lumMod val="25000"/>
                  </a:schemeClr>
                </a:solidFill>
                <a:latin typeface="Abadi" panose="020B0604020104020204" pitchFamily="34" charset="0"/>
              </a:rPr>
              <a:t>Added a Launch Site Drop-down Input Component</a:t>
            </a:r>
          </a:p>
          <a:p>
            <a:pPr lvl="1">
              <a:lnSpc>
                <a:spcPct val="100000"/>
              </a:lnSpc>
              <a:spcBef>
                <a:spcPts val="1400"/>
              </a:spcBef>
            </a:pPr>
            <a:r>
              <a:rPr lang="en-IN" sz="1800" dirty="0">
                <a:solidFill>
                  <a:schemeClr val="accent3">
                    <a:lumMod val="25000"/>
                  </a:schemeClr>
                </a:solidFill>
                <a:latin typeface="Abadi" panose="020B0604020104020204" pitchFamily="34" charset="0"/>
              </a:rPr>
              <a:t>Added a </a:t>
            </a:r>
            <a:r>
              <a:rPr lang="en-IN" sz="1800" dirty="0" err="1">
                <a:solidFill>
                  <a:schemeClr val="accent3">
                    <a:lumMod val="25000"/>
                  </a:schemeClr>
                </a:solidFill>
                <a:latin typeface="Abadi" panose="020B0604020104020204" pitchFamily="34" charset="0"/>
              </a:rPr>
              <a:t>callback</a:t>
            </a:r>
            <a:r>
              <a:rPr lang="en-IN" sz="1800" dirty="0">
                <a:solidFill>
                  <a:schemeClr val="accent3">
                    <a:lumMod val="25000"/>
                  </a:schemeClr>
                </a:solidFill>
                <a:latin typeface="Abadi" panose="020B0604020104020204" pitchFamily="34" charset="0"/>
              </a:rPr>
              <a:t> function to render success-pie-chart based on selected site dropdown</a:t>
            </a:r>
          </a:p>
          <a:p>
            <a:pPr lvl="1">
              <a:lnSpc>
                <a:spcPct val="100000"/>
              </a:lnSpc>
              <a:spcBef>
                <a:spcPts val="1400"/>
              </a:spcBef>
            </a:pPr>
            <a:r>
              <a:rPr lang="en-IN" sz="1800" dirty="0">
                <a:solidFill>
                  <a:schemeClr val="accent3">
                    <a:lumMod val="25000"/>
                  </a:schemeClr>
                </a:solidFill>
                <a:latin typeface="Abadi" panose="020B0604020104020204" pitchFamily="34" charset="0"/>
              </a:rPr>
              <a:t>Add a Range Slider to Select Payload</a:t>
            </a:r>
          </a:p>
          <a:p>
            <a:pPr lvl="1">
              <a:lnSpc>
                <a:spcPct val="100000"/>
              </a:lnSpc>
              <a:spcBef>
                <a:spcPts val="1400"/>
              </a:spcBef>
            </a:pPr>
            <a:r>
              <a:rPr lang="en-IN" sz="1800" dirty="0">
                <a:solidFill>
                  <a:schemeClr val="accent3">
                    <a:lumMod val="25000"/>
                  </a:schemeClr>
                </a:solidFill>
                <a:latin typeface="Abadi" panose="020B0604020104020204" pitchFamily="34" charset="0"/>
              </a:rPr>
              <a:t>Add a </a:t>
            </a:r>
            <a:r>
              <a:rPr lang="en-IN" sz="1800" dirty="0" err="1">
                <a:solidFill>
                  <a:schemeClr val="accent3">
                    <a:lumMod val="25000"/>
                  </a:schemeClr>
                </a:solidFill>
                <a:latin typeface="Abadi" panose="020B0604020104020204" pitchFamily="34" charset="0"/>
              </a:rPr>
              <a:t>callback</a:t>
            </a:r>
            <a:r>
              <a:rPr lang="en-IN" sz="1800" dirty="0">
                <a:solidFill>
                  <a:schemeClr val="accent3">
                    <a:lumMod val="25000"/>
                  </a:schemeClr>
                </a:solidFill>
                <a:latin typeface="Abadi" panose="020B0604020104020204" pitchFamily="34" charset="0"/>
              </a:rPr>
              <a:t> function to render the success-payload-scatter-chart scatter plot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added those plots and interactions to:</a:t>
            </a:r>
          </a:p>
          <a:p>
            <a:pPr lvl="1">
              <a:lnSpc>
                <a:spcPct val="100000"/>
              </a:lnSpc>
              <a:spcBef>
                <a:spcPts val="1400"/>
              </a:spcBef>
            </a:pPr>
            <a:r>
              <a:rPr lang="en-IN" sz="1800" dirty="0">
                <a:solidFill>
                  <a:schemeClr val="accent3">
                    <a:lumMod val="25000"/>
                  </a:schemeClr>
                </a:solidFill>
                <a:latin typeface="Abadi" panose="020B0604020104020204" pitchFamily="34" charset="0"/>
              </a:rPr>
              <a:t>Build a </a:t>
            </a:r>
            <a:r>
              <a:rPr lang="en-IN" sz="1800" dirty="0" err="1">
                <a:solidFill>
                  <a:schemeClr val="accent3">
                    <a:lumMod val="25000"/>
                  </a:schemeClr>
                </a:solidFill>
                <a:latin typeface="Abadi" panose="020B0604020104020204" pitchFamily="34" charset="0"/>
              </a:rPr>
              <a:t>Plotly</a:t>
            </a:r>
            <a:r>
              <a:rPr lang="en-IN" sz="1800" dirty="0">
                <a:solidFill>
                  <a:schemeClr val="accent3">
                    <a:lumMod val="25000"/>
                  </a:schemeClr>
                </a:solidFill>
                <a:latin typeface="Abadi" panose="020B0604020104020204" pitchFamily="34" charset="0"/>
              </a:rPr>
              <a:t> Dash application for users to perform interactive visual analytics on SpaceX launch data in real-time.</a:t>
            </a:r>
            <a:endParaRPr lang="en-US" sz="1800" dirty="0">
              <a:solidFill>
                <a:schemeClr val="accent3">
                  <a:lumMod val="25000"/>
                </a:schemeClr>
              </a:solidFill>
              <a:latin typeface="Abadi" panose="020B0604020104020204" pitchFamily="34" charset="0"/>
            </a:endParaRPr>
          </a:p>
          <a:p>
            <a:r>
              <a:rPr lang="en-US" dirty="0"/>
              <a:t>GitHub: </a:t>
            </a:r>
            <a:r>
              <a:rPr lang="en-US" dirty="0">
                <a:hlinkClick r:id="rId3"/>
              </a:rPr>
              <a:t>https://github.com/shail-70/AppliedDataScienceCapstone/blob/4e4ad5b5a68b2f5b38626edad3e9d90025f19146/spacex_dash_app.py</a:t>
            </a:r>
            <a:endParaRPr lang="en-US" dirty="0"/>
          </a:p>
          <a:p>
            <a:endParaRPr lang="en-US"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8965" y="1530626"/>
            <a:ext cx="12023035" cy="5257800"/>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how we built, evaluated, improved, and found the best performing classification model</a:t>
            </a:r>
          </a:p>
          <a:p>
            <a:pPr lvl="1">
              <a:lnSpc>
                <a:spcPct val="100000"/>
              </a:lnSpc>
              <a:spcBef>
                <a:spcPts val="1400"/>
              </a:spcBef>
            </a:pPr>
            <a:r>
              <a:rPr lang="en-IN" sz="1800" dirty="0">
                <a:solidFill>
                  <a:schemeClr val="accent3">
                    <a:lumMod val="25000"/>
                  </a:schemeClr>
                </a:solidFill>
                <a:latin typeface="Abadi" panose="020B0604020104020204" pitchFamily="34" charset="0"/>
              </a:rPr>
              <a:t>Performed exploratory Data Analysis and determined Training Labels</a:t>
            </a:r>
          </a:p>
          <a:p>
            <a:pPr lvl="1">
              <a:lnSpc>
                <a:spcPct val="100000"/>
              </a:lnSpc>
              <a:spcBef>
                <a:spcPts val="1400"/>
              </a:spcBef>
            </a:pPr>
            <a:r>
              <a:rPr lang="en-IN" sz="1800" dirty="0">
                <a:solidFill>
                  <a:schemeClr val="accent3">
                    <a:lumMod val="25000"/>
                  </a:schemeClr>
                </a:solidFill>
                <a:latin typeface="Abadi" panose="020B0604020104020204" pitchFamily="34" charset="0"/>
              </a:rPr>
              <a:t>created a column for the class</a:t>
            </a:r>
          </a:p>
          <a:p>
            <a:pPr lvl="1">
              <a:lnSpc>
                <a:spcPct val="100000"/>
              </a:lnSpc>
              <a:spcBef>
                <a:spcPts val="1400"/>
              </a:spcBef>
            </a:pPr>
            <a:r>
              <a:rPr lang="en-IN" sz="1800" dirty="0">
                <a:solidFill>
                  <a:schemeClr val="accent3">
                    <a:lumMod val="25000"/>
                  </a:schemeClr>
                </a:solidFill>
                <a:latin typeface="Abadi" panose="020B0604020104020204" pitchFamily="34" charset="0"/>
              </a:rPr>
              <a:t>Standardized the data</a:t>
            </a:r>
          </a:p>
          <a:p>
            <a:pPr lvl="1">
              <a:lnSpc>
                <a:spcPct val="100000"/>
              </a:lnSpc>
              <a:spcBef>
                <a:spcPts val="1400"/>
              </a:spcBef>
            </a:pPr>
            <a:r>
              <a:rPr lang="en-IN" sz="1800" dirty="0">
                <a:solidFill>
                  <a:schemeClr val="accent3">
                    <a:lumMod val="25000"/>
                  </a:schemeClr>
                </a:solidFill>
                <a:latin typeface="Abadi" panose="020B0604020104020204" pitchFamily="34" charset="0"/>
              </a:rPr>
              <a:t>Split into training data and test data</a:t>
            </a:r>
          </a:p>
          <a:p>
            <a:pPr lvl="1">
              <a:lnSpc>
                <a:spcPct val="100000"/>
              </a:lnSpc>
              <a:spcBef>
                <a:spcPts val="1400"/>
              </a:spcBef>
            </a:pPr>
            <a:r>
              <a:rPr lang="en-IN" sz="1800" dirty="0">
                <a:solidFill>
                  <a:schemeClr val="accent3">
                    <a:lumMod val="25000"/>
                  </a:schemeClr>
                </a:solidFill>
                <a:latin typeface="Abadi" panose="020B0604020104020204" pitchFamily="34" charset="0"/>
              </a:rPr>
              <a:t>-Found best Hyperparameter for SVM, Classification Trees and Logistic Regression</a:t>
            </a:r>
          </a:p>
          <a:p>
            <a:pPr lvl="1">
              <a:lnSpc>
                <a:spcPct val="100000"/>
              </a:lnSpc>
              <a:spcBef>
                <a:spcPts val="1400"/>
              </a:spcBef>
            </a:pPr>
            <a:r>
              <a:rPr lang="en-IN" sz="1800" dirty="0">
                <a:solidFill>
                  <a:schemeClr val="accent3">
                    <a:lumMod val="25000"/>
                  </a:schemeClr>
                </a:solidFill>
                <a:latin typeface="Abadi" panose="020B0604020104020204" pitchFamily="34" charset="0"/>
              </a:rPr>
              <a:t>Found the method performs best using test data</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lvl="1">
              <a:lnSpc>
                <a:spcPct val="100000"/>
              </a:lnSpc>
              <a:spcBef>
                <a:spcPts val="1400"/>
              </a:spcBef>
            </a:pPr>
            <a:r>
              <a:rPr lang="en-US" sz="1800" dirty="0">
                <a:solidFill>
                  <a:schemeClr val="accent3">
                    <a:lumMod val="25000"/>
                  </a:schemeClr>
                </a:solidFill>
                <a:latin typeface="Abadi" panose="020B0604020104020204" pitchFamily="34" charset="0"/>
              </a:rPr>
              <a:t>Loaded the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IN" sz="1800" dirty="0">
                <a:solidFill>
                  <a:schemeClr val="accent3">
                    <a:lumMod val="25000"/>
                  </a:schemeClr>
                </a:solidFill>
                <a:latin typeface="Abadi" panose="020B0604020104020204" pitchFamily="34" charset="0"/>
              </a:rPr>
              <a:t>Created a NumPy array from the column Class</a:t>
            </a:r>
          </a:p>
          <a:p>
            <a:pPr lvl="1">
              <a:lnSpc>
                <a:spcPct val="100000"/>
              </a:lnSpc>
              <a:spcBef>
                <a:spcPts val="1400"/>
              </a:spcBef>
            </a:pPr>
            <a:r>
              <a:rPr lang="en-IN" sz="1800" dirty="0">
                <a:solidFill>
                  <a:schemeClr val="accent3">
                    <a:lumMod val="25000"/>
                  </a:schemeClr>
                </a:solidFill>
                <a:latin typeface="Abadi" panose="020B0604020104020204" pitchFamily="34" charset="0"/>
              </a:rPr>
              <a:t>  Standardized the data</a:t>
            </a:r>
          </a:p>
          <a:p>
            <a:pPr lvl="1">
              <a:lnSpc>
                <a:spcPct val="100000"/>
              </a:lnSpc>
              <a:spcBef>
                <a:spcPts val="1400"/>
              </a:spcBef>
            </a:pPr>
            <a:r>
              <a:rPr lang="en-IN" sz="1800" dirty="0">
                <a:solidFill>
                  <a:schemeClr val="accent3">
                    <a:lumMod val="25000"/>
                  </a:schemeClr>
                </a:solidFill>
                <a:latin typeface="Abadi" panose="020B0604020104020204" pitchFamily="34" charset="0"/>
              </a:rPr>
              <a:t>  split the data X and Y into training and test data</a:t>
            </a:r>
          </a:p>
          <a:p>
            <a:pPr lvl="1">
              <a:lnSpc>
                <a:spcPct val="100000"/>
              </a:lnSpc>
              <a:spcBef>
                <a:spcPts val="1400"/>
              </a:spcBef>
            </a:pPr>
            <a:r>
              <a:rPr lang="en-IN" sz="1800" dirty="0">
                <a:solidFill>
                  <a:schemeClr val="accent3">
                    <a:lumMod val="25000"/>
                  </a:schemeClr>
                </a:solidFill>
                <a:latin typeface="Abadi" panose="020B0604020104020204" pitchFamily="34" charset="0"/>
              </a:rPr>
              <a:t>  Created logistic regression, support vector machine , decision tree classifier, k nearest </a:t>
            </a:r>
            <a:r>
              <a:rPr lang="en-IN" sz="1800" dirty="0" err="1">
                <a:solidFill>
                  <a:schemeClr val="accent3">
                    <a:lumMod val="25000"/>
                  </a:schemeClr>
                </a:solidFill>
                <a:latin typeface="Abadi" panose="020B0604020104020204" pitchFamily="34" charset="0"/>
              </a:rPr>
              <a:t>neighbors</a:t>
            </a:r>
            <a:r>
              <a:rPr lang="en-IN" sz="1800" dirty="0">
                <a:solidFill>
                  <a:schemeClr val="accent3">
                    <a:lumMod val="25000"/>
                  </a:schemeClr>
                </a:solidFill>
                <a:latin typeface="Abadi" panose="020B0604020104020204" pitchFamily="34" charset="0"/>
              </a:rPr>
              <a:t> models then create a </a:t>
            </a:r>
            <a:r>
              <a:rPr lang="en-IN" sz="1800" dirty="0" err="1">
                <a:solidFill>
                  <a:schemeClr val="accent3">
                    <a:lumMod val="25000"/>
                  </a:schemeClr>
                </a:solidFill>
                <a:latin typeface="Abadi" panose="020B0604020104020204" pitchFamily="34" charset="0"/>
              </a:rPr>
              <a:t>GridSearchCV</a:t>
            </a:r>
            <a:r>
              <a:rPr lang="en-IN" sz="1800" dirty="0">
                <a:solidFill>
                  <a:schemeClr val="accent3">
                    <a:lumMod val="25000"/>
                  </a:schemeClr>
                </a:solidFill>
                <a:latin typeface="Abadi" panose="020B0604020104020204" pitchFamily="34" charset="0"/>
              </a:rPr>
              <a:t> object</a:t>
            </a:r>
          </a:p>
          <a:p>
            <a:pPr lvl="1">
              <a:lnSpc>
                <a:spcPct val="100000"/>
              </a:lnSpc>
              <a:spcBef>
                <a:spcPts val="1400"/>
              </a:spcBef>
            </a:pPr>
            <a:r>
              <a:rPr lang="en-IN" sz="1800" dirty="0">
                <a:solidFill>
                  <a:schemeClr val="accent3">
                    <a:lumMod val="25000"/>
                  </a:schemeClr>
                </a:solidFill>
                <a:latin typeface="Abadi" panose="020B0604020104020204" pitchFamily="34" charset="0"/>
              </a:rPr>
              <a:t>  Calculated the accuracy on the test data</a:t>
            </a:r>
          </a:p>
          <a:p>
            <a:pPr lvl="1">
              <a:lnSpc>
                <a:spcPct val="100000"/>
              </a:lnSpc>
              <a:spcBef>
                <a:spcPts val="1400"/>
              </a:spcBef>
            </a:pPr>
            <a:r>
              <a:rPr lang="en-IN" sz="1800" dirty="0">
                <a:solidFill>
                  <a:schemeClr val="accent3">
                    <a:lumMod val="25000"/>
                  </a:schemeClr>
                </a:solidFill>
                <a:latin typeface="Abadi" panose="020B0604020104020204" pitchFamily="34" charset="0"/>
              </a:rPr>
              <a:t>  Found the method performs best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https://github.com/shail-70/AppliedDataScienceCapstone/blob/199310dc9a3e0bc4f5721dc95bc520ea13cda176/IBM-DS0321EN-SkillsNetwork_labs_module_4_SpaceX_Machine_Learning_Prediction_Part_5.jupyterlite.ipynb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03513" y="4119779"/>
            <a:ext cx="9769896" cy="238283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N" sz="2200" dirty="0">
                <a:solidFill>
                  <a:schemeClr val="accent3">
                    <a:lumMod val="25000"/>
                  </a:schemeClr>
                </a:solidFill>
                <a:latin typeface="Abadi" panose="020B0604020104020204" pitchFamily="34" charset="0"/>
              </a:rPr>
              <a:t>Different launch sites have different success rates. CCAFS LC-40, has a success rate of 60 %, while KSC LC-39A and VAFB SLC 4E has a success rate of 77%.</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194" name="Picture 2">
            <a:extLst>
              <a:ext uri="{FF2B5EF4-FFF2-40B4-BE49-F238E27FC236}">
                <a16:creationId xmlns:a16="http://schemas.microsoft.com/office/drawing/2014/main" id="{538951B0-443E-01E8-9ED0-75C264311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6942"/>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45872" y="4462669"/>
            <a:ext cx="9566685" cy="1964541"/>
          </a:xfrm>
          <a:prstGeom prst="rect">
            <a:avLst/>
          </a:prstGeom>
        </p:spPr>
        <p:txBody>
          <a:bodyPr>
            <a:normAutofit/>
          </a:bodyPr>
          <a:lstStyle/>
          <a:p>
            <a:pPr>
              <a:lnSpc>
                <a:spcPct val="100000"/>
              </a:lnSpc>
              <a:spcBef>
                <a:spcPts val="1400"/>
              </a:spcBef>
            </a:pPr>
            <a:r>
              <a:rPr lang="en-IN" sz="1600" b="0" i="0" dirty="0">
                <a:effectLst/>
                <a:latin typeface="-apple-system"/>
              </a:rPr>
              <a:t>VAFB-SLC </a:t>
            </a:r>
            <a:r>
              <a:rPr lang="en-IN" sz="1600" b="0" i="0" dirty="0" err="1">
                <a:effectLst/>
                <a:latin typeface="-apple-system"/>
              </a:rPr>
              <a:t>launchsite</a:t>
            </a:r>
            <a:r>
              <a:rPr lang="en-IN" sz="1600" b="0" i="0" dirty="0">
                <a:effectLst/>
                <a:latin typeface="-apple-system"/>
              </a:rPr>
              <a:t> there are no rockets launched for </a:t>
            </a:r>
            <a:r>
              <a:rPr lang="en-IN" sz="1600" b="0" i="0" dirty="0" err="1">
                <a:effectLst/>
                <a:latin typeface="-apple-system"/>
              </a:rPr>
              <a:t>heavypayload</a:t>
            </a:r>
            <a:r>
              <a:rPr lang="en-IN" sz="1600" b="0" i="0" dirty="0">
                <a:effectLst/>
                <a:latin typeface="-apple-system"/>
              </a:rPr>
              <a:t> mass(greater than 10000)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9218" name="Picture 2">
            <a:extLst>
              <a:ext uri="{FF2B5EF4-FFF2-40B4-BE49-F238E27FC236}">
                <a16:creationId xmlns:a16="http://schemas.microsoft.com/office/drawing/2014/main" id="{C6D0862C-2CA9-BBD7-77C4-F6892DA1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6" y="1664849"/>
            <a:ext cx="12112487"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68185" y="4536740"/>
            <a:ext cx="8185146" cy="1689652"/>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N" sz="1600" b="0" i="0" dirty="0">
                <a:effectLst/>
                <a:latin typeface="-apple-system"/>
              </a:rPr>
              <a:t>Visualise relationship between success rate and orbit type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42" name="Picture 2">
            <a:extLst>
              <a:ext uri="{FF2B5EF4-FFF2-40B4-BE49-F238E27FC236}">
                <a16:creationId xmlns:a16="http://schemas.microsoft.com/office/drawing/2014/main" id="{CB91C3B0-E4DD-B5B5-0CC1-426815F79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9283"/>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17271" y="5346348"/>
            <a:ext cx="6803606" cy="1358450"/>
          </a:xfrm>
          <a:prstGeom prst="rect">
            <a:avLst/>
          </a:prstGeom>
        </p:spPr>
        <p:txBody>
          <a:bodyPr>
            <a:normAutofit/>
          </a:bodyPr>
          <a:lstStyle/>
          <a:p>
            <a:pPr>
              <a:lnSpc>
                <a:spcPct val="100000"/>
              </a:lnSpc>
              <a:spcBef>
                <a:spcPts val="1400"/>
              </a:spcBef>
            </a:pPr>
            <a:r>
              <a:rPr lang="en-IN" sz="1600" b="0" i="0" dirty="0">
                <a:effectLst/>
                <a:latin typeface="-apple-system"/>
              </a:rPr>
              <a:t>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1266" name="Picture 2">
            <a:extLst>
              <a:ext uri="{FF2B5EF4-FFF2-40B4-BE49-F238E27FC236}">
                <a16:creationId xmlns:a16="http://schemas.microsoft.com/office/drawing/2014/main" id="{0D28CA4C-346A-0C0F-1790-ECB175879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25605"/>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18489" y="5174881"/>
            <a:ext cx="6743972" cy="1252330"/>
          </a:xfrm>
          <a:prstGeom prst="rect">
            <a:avLst/>
          </a:prstGeom>
        </p:spPr>
        <p:txBody>
          <a:bodyPr>
            <a:normAutofit fontScale="92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l"/>
            <a:r>
              <a:rPr lang="en-IN" sz="1600" b="0" i="0" dirty="0">
                <a:effectLst/>
                <a:latin typeface="-apple-system"/>
              </a:rPr>
              <a:t>With heavy payloads the successful landing or positive landing rate are more for </a:t>
            </a:r>
            <a:r>
              <a:rPr lang="en-IN" sz="1600" b="0" i="0" dirty="0" err="1">
                <a:effectLst/>
                <a:latin typeface="-apple-system"/>
              </a:rPr>
              <a:t>Polar,LEO</a:t>
            </a:r>
            <a:r>
              <a:rPr lang="en-IN" sz="1600" b="0" i="0" dirty="0">
                <a:effectLst/>
                <a:latin typeface="-apple-system"/>
              </a:rPr>
              <a:t> and ISS.</a:t>
            </a:r>
          </a:p>
          <a:p>
            <a:pPr algn="l"/>
            <a:r>
              <a:rPr lang="en-IN" sz="1600" b="0" i="0" dirty="0">
                <a:effectLst/>
                <a:latin typeface="-apple-system"/>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2290" name="Picture 2">
            <a:extLst>
              <a:ext uri="{FF2B5EF4-FFF2-40B4-BE49-F238E27FC236}">
                <a16:creationId xmlns:a16="http://schemas.microsoft.com/office/drawing/2014/main" id="{74696D1E-C60C-92ED-375C-D3BB5542D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7581"/>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17881" y="5345951"/>
            <a:ext cx="6803606" cy="135924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N" sz="1600" b="0" i="0" dirty="0">
                <a:effectLst/>
                <a:latin typeface="-apple-system"/>
              </a:rPr>
              <a:t> </a:t>
            </a:r>
            <a:r>
              <a:rPr lang="en-IN" sz="1600" b="0" i="0" dirty="0" err="1">
                <a:effectLst/>
                <a:latin typeface="-apple-system"/>
              </a:rPr>
              <a:t>sucess</a:t>
            </a:r>
            <a:r>
              <a:rPr lang="en-IN" sz="1600" b="0" i="0" dirty="0">
                <a:effectLst/>
                <a:latin typeface="-apple-system"/>
              </a:rPr>
              <a:t>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3314" name="Picture 2">
            <a:extLst>
              <a:ext uri="{FF2B5EF4-FFF2-40B4-BE49-F238E27FC236}">
                <a16:creationId xmlns:a16="http://schemas.microsoft.com/office/drawing/2014/main" id="{F629E99A-B277-8E10-DE11-65577D83D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0729"/>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LC-40', 'VAFB SLC-4E', 'KSC LC-39A',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The launch site name of the 5 records is CCAFS LC-40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2928.4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dirty="0">
                <a:solidFill>
                  <a:schemeClr val="accent3">
                    <a:lumMod val="25000"/>
                  </a:schemeClr>
                </a:solidFill>
              </a:rPr>
              <a:t>22</a:t>
            </a:r>
            <a:r>
              <a:rPr lang="en-US" baseline="30000" dirty="0">
                <a:solidFill>
                  <a:schemeClr val="accent3">
                    <a:lumMod val="25000"/>
                  </a:schemeClr>
                </a:solidFill>
              </a:rPr>
              <a:t>nd</a:t>
            </a:r>
            <a:r>
              <a:rPr lang="en-US" dirty="0">
                <a:solidFill>
                  <a:schemeClr val="accent3">
                    <a:lumMod val="25000"/>
                  </a:schemeClr>
                </a:solidFill>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'F9 FT B1022','F9 FT B1026','F9 FT  B1021.2','F9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1"/>
            <a:ext cx="8065827" cy="303996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Data Wrangling, Data Analysis, Data Visualization, Dashboards and Predictive Analytics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 with accuracy of 83%</a:t>
            </a:r>
          </a:p>
          <a:p>
            <a:pPr lvl="1">
              <a:lnSpc>
                <a:spcPct val="100000"/>
              </a:lnSpc>
              <a:spcBef>
                <a:spcPts val="1400"/>
              </a:spcBef>
            </a:pPr>
            <a:r>
              <a:rPr lang="en-US" sz="1800" dirty="0">
                <a:solidFill>
                  <a:schemeClr val="accent3">
                    <a:lumMod val="25000"/>
                  </a:schemeClr>
                </a:solidFill>
                <a:latin typeface="Abadi" panose="020B0604020104020204" pitchFamily="34" charset="0"/>
              </a:rPr>
              <a:t>Generated Dashboard to find insights visually</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100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B1048.4'</a:t>
            </a:r>
          </a:p>
          <a:p>
            <a:pPr lvl="1">
              <a:lnSpc>
                <a:spcPct val="100000"/>
              </a:lnSpc>
              <a:spcBef>
                <a:spcPts val="1400"/>
              </a:spcBef>
            </a:pPr>
            <a:r>
              <a:rPr lang="en-US" sz="1800" dirty="0">
                <a:solidFill>
                  <a:schemeClr val="accent3">
                    <a:lumMod val="25000"/>
                  </a:schemeClr>
                </a:solidFill>
                <a:latin typeface="Abadi" panose="020B0604020104020204" pitchFamily="34" charset="0"/>
              </a:rPr>
              <a:t> 'F9 B5 B1049.4'</a:t>
            </a:r>
          </a:p>
          <a:p>
            <a:pPr lvl="1">
              <a:lnSpc>
                <a:spcPct val="100000"/>
              </a:lnSpc>
              <a:spcBef>
                <a:spcPts val="1400"/>
              </a:spcBef>
            </a:pPr>
            <a:r>
              <a:rPr lang="en-US" sz="1800" dirty="0">
                <a:solidFill>
                  <a:schemeClr val="accent3">
                    <a:lumMod val="25000"/>
                  </a:schemeClr>
                </a:solidFill>
                <a:latin typeface="Abadi" panose="020B0604020104020204" pitchFamily="34" charset="0"/>
              </a:rPr>
              <a:t> 'F9 B5 B1051.3'</a:t>
            </a:r>
          </a:p>
          <a:p>
            <a:pPr lvl="1">
              <a:lnSpc>
                <a:spcPct val="100000"/>
              </a:lnSpc>
              <a:spcBef>
                <a:spcPts val="1400"/>
              </a:spcBef>
            </a:pPr>
            <a:r>
              <a:rPr lang="en-US" sz="1800" dirty="0">
                <a:solidFill>
                  <a:schemeClr val="accent3">
                    <a:lumMod val="25000"/>
                  </a:schemeClr>
                </a:solidFill>
                <a:latin typeface="Abadi" panose="020B0604020104020204" pitchFamily="34" charset="0"/>
              </a:rPr>
              <a:t> 'F9 B5 B1056.4'</a:t>
            </a:r>
          </a:p>
          <a:p>
            <a:pPr lvl="1">
              <a:lnSpc>
                <a:spcPct val="100000"/>
              </a:lnSpc>
              <a:spcBef>
                <a:spcPts val="1400"/>
              </a:spcBef>
            </a:pPr>
            <a:r>
              <a:rPr lang="en-US" sz="1800" dirty="0">
                <a:solidFill>
                  <a:schemeClr val="accent3">
                    <a:lumMod val="25000"/>
                  </a:schemeClr>
                </a:solidFill>
                <a:latin typeface="Abadi" panose="020B0604020104020204" pitchFamily="34" charset="0"/>
              </a:rPr>
              <a:t> 'F9 B5 B1048.5'</a:t>
            </a:r>
          </a:p>
          <a:p>
            <a:pPr lvl="1">
              <a:lnSpc>
                <a:spcPct val="100000"/>
              </a:lnSpc>
              <a:spcBef>
                <a:spcPts val="1400"/>
              </a:spcBef>
            </a:pPr>
            <a:r>
              <a:rPr lang="en-US" sz="1800" dirty="0">
                <a:solidFill>
                  <a:schemeClr val="accent3">
                    <a:lumMod val="25000"/>
                  </a:schemeClr>
                </a:solidFill>
                <a:latin typeface="Abadi" panose="020B0604020104020204" pitchFamily="34" charset="0"/>
              </a:rPr>
              <a:t> 'F9 B5 B1051.4'</a:t>
            </a:r>
          </a:p>
          <a:p>
            <a:pPr lvl="1">
              <a:lnSpc>
                <a:spcPct val="100000"/>
              </a:lnSpc>
              <a:spcBef>
                <a:spcPts val="1400"/>
              </a:spcBef>
            </a:pPr>
            <a:r>
              <a:rPr lang="en-US" sz="1800" dirty="0">
                <a:solidFill>
                  <a:schemeClr val="accent3">
                    <a:lumMod val="25000"/>
                  </a:schemeClr>
                </a:solidFill>
                <a:latin typeface="Abadi" panose="020B0604020104020204" pitchFamily="34" charset="0"/>
              </a:rPr>
              <a:t> 'F9 B5 B1049.5'</a:t>
            </a:r>
          </a:p>
          <a:p>
            <a:pPr lvl="1">
              <a:lnSpc>
                <a:spcPct val="100000"/>
              </a:lnSpc>
              <a:spcBef>
                <a:spcPts val="1400"/>
              </a:spcBef>
            </a:pPr>
            <a:r>
              <a:rPr lang="en-US" sz="1800" dirty="0">
                <a:solidFill>
                  <a:schemeClr val="accent3">
                    <a:lumMod val="25000"/>
                  </a:schemeClr>
                </a:solidFill>
                <a:latin typeface="Abadi" panose="020B0604020104020204" pitchFamily="34" charset="0"/>
              </a:rPr>
              <a:t> 'F9 B5 B1060.2 '</a:t>
            </a:r>
          </a:p>
          <a:p>
            <a:pPr lvl="1">
              <a:lnSpc>
                <a:spcPct val="100000"/>
              </a:lnSpc>
              <a:spcBef>
                <a:spcPts val="1400"/>
              </a:spcBef>
            </a:pPr>
            <a:r>
              <a:rPr lang="en-US" sz="1800" dirty="0">
                <a:solidFill>
                  <a:schemeClr val="accent3">
                    <a:lumMod val="25000"/>
                  </a:schemeClr>
                </a:solidFill>
                <a:latin typeface="Abadi" panose="020B0604020104020204" pitchFamily="34" charset="0"/>
              </a:rPr>
              <a:t> 'F9 B5 B1058.3 '</a:t>
            </a:r>
          </a:p>
          <a:p>
            <a:pPr lvl="1">
              <a:lnSpc>
                <a:spcPct val="100000"/>
              </a:lnSpc>
              <a:spcBef>
                <a:spcPts val="1400"/>
              </a:spcBef>
            </a:pPr>
            <a:r>
              <a:rPr lang="en-US" sz="1800" dirty="0">
                <a:solidFill>
                  <a:schemeClr val="accent3">
                    <a:lumMod val="25000"/>
                  </a:schemeClr>
                </a:solidFill>
                <a:latin typeface="Abadi" panose="020B0604020104020204" pitchFamily="34" charset="0"/>
              </a:rPr>
              <a:t> 'F9 B5 B1051.6'</a:t>
            </a:r>
          </a:p>
          <a:p>
            <a:pPr lvl="1">
              <a:lnSpc>
                <a:spcPct val="100000"/>
              </a:lnSpc>
              <a:spcBef>
                <a:spcPts val="1400"/>
              </a:spcBef>
            </a:pPr>
            <a:r>
              <a:rPr lang="en-US" sz="1800" dirty="0">
                <a:solidFill>
                  <a:schemeClr val="accent3">
                    <a:lumMod val="25000"/>
                  </a:schemeClr>
                </a:solidFill>
                <a:latin typeface="Abadi" panose="020B0604020104020204" pitchFamily="34" charset="0"/>
              </a:rPr>
              <a:t> 'F9 B5 B1060.3'</a:t>
            </a:r>
          </a:p>
          <a:p>
            <a:pPr lvl="1">
              <a:lnSpc>
                <a:spcPct val="100000"/>
              </a:lnSpc>
              <a:spcBef>
                <a:spcPts val="1400"/>
              </a:spcBef>
            </a:pPr>
            <a:r>
              <a:rPr lang="en-US" sz="1800" dirty="0">
                <a:solidFill>
                  <a:schemeClr val="accent3">
                    <a:lumMod val="25000"/>
                  </a:schemeClr>
                </a:solidFill>
                <a:latin typeface="Abadi" panose="020B0604020104020204" pitchFamily="34" charset="0"/>
              </a:rPr>
              <a:t> 'F9 B5 B1049.7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 'Jan', '2015', 'Failure (drone ship)', 'F9 v1.1 B1012', 'CCAFS LC-40'</a:t>
            </a:r>
          </a:p>
          <a:p>
            <a:pPr lvl="1">
              <a:lnSpc>
                <a:spcPct val="100000"/>
              </a:lnSpc>
              <a:spcBef>
                <a:spcPts val="1400"/>
              </a:spcBef>
            </a:pPr>
            <a:r>
              <a:rPr lang="en-US" sz="1800" dirty="0">
                <a:solidFill>
                  <a:schemeClr val="accent3">
                    <a:lumMod val="25000"/>
                  </a:schemeClr>
                </a:solidFill>
                <a:latin typeface="Abadi"/>
              </a:rPr>
              <a:t> 'Apr', '2015', 'Failure (drone ship)', 'F9 v1.1 B1015', 'CCAFS LC-40'</a:t>
            </a:r>
          </a:p>
          <a:p>
            <a:pPr lvl="1">
              <a:lnSpc>
                <a:spcPct val="100000"/>
              </a:lnSpc>
              <a:spcBef>
                <a:spcPts val="1400"/>
              </a:spcBef>
            </a:pPr>
            <a:r>
              <a:rPr lang="en-US" sz="1800" dirty="0">
                <a:solidFill>
                  <a:schemeClr val="accent3">
                    <a:lumMod val="25000"/>
                  </a:schemeClr>
                </a:solidFill>
                <a:latin typeface="Abadi"/>
              </a:rPr>
              <a:t> 'Jun', '2015', 'Precluded (drone ship)', 'F9 v1.1 B1018', 'CCAFS LC-40'</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r>
              <a:rPr lang="en-US" sz="1800" dirty="0">
                <a:solidFill>
                  <a:schemeClr val="accent3">
                    <a:lumMod val="25000"/>
                  </a:schemeClr>
                </a:solidFill>
                <a:latin typeface="Abadi"/>
              </a:rPr>
              <a:t>'19-02-2017'</a:t>
            </a:r>
          </a:p>
          <a:p>
            <a:pPr lvl="1">
              <a:lnSpc>
                <a:spcPct val="100000"/>
              </a:lnSpc>
              <a:spcBef>
                <a:spcPts val="1400"/>
              </a:spcBef>
            </a:pPr>
            <a:r>
              <a:rPr lang="en-US" sz="1800" dirty="0">
                <a:solidFill>
                  <a:schemeClr val="accent3">
                    <a:lumMod val="25000"/>
                  </a:schemeClr>
                </a:solidFill>
                <a:latin typeface="Abadi"/>
              </a:rPr>
              <a:t>  '14-01-2017'</a:t>
            </a:r>
          </a:p>
          <a:p>
            <a:pPr lvl="1">
              <a:lnSpc>
                <a:spcPct val="100000"/>
              </a:lnSpc>
              <a:spcBef>
                <a:spcPts val="1400"/>
              </a:spcBef>
            </a:pPr>
            <a:r>
              <a:rPr lang="en-US" sz="1800" dirty="0">
                <a:solidFill>
                  <a:schemeClr val="accent3">
                    <a:lumMod val="25000"/>
                  </a:schemeClr>
                </a:solidFill>
                <a:latin typeface="Abadi"/>
              </a:rPr>
              <a:t>  '14-08-2016'</a:t>
            </a:r>
          </a:p>
          <a:p>
            <a:pPr lvl="1">
              <a:lnSpc>
                <a:spcPct val="100000"/>
              </a:lnSpc>
              <a:spcBef>
                <a:spcPts val="1400"/>
              </a:spcBef>
            </a:pPr>
            <a:r>
              <a:rPr lang="en-US" sz="1800" dirty="0">
                <a:solidFill>
                  <a:schemeClr val="accent3">
                    <a:lumMod val="25000"/>
                  </a:schemeClr>
                </a:solidFill>
                <a:latin typeface="Abadi"/>
              </a:rPr>
              <a:t>  '18-07-2016'</a:t>
            </a:r>
          </a:p>
          <a:p>
            <a:pPr lvl="1">
              <a:lnSpc>
                <a:spcPct val="100000"/>
              </a:lnSpc>
              <a:spcBef>
                <a:spcPts val="1400"/>
              </a:spcBef>
            </a:pPr>
            <a:r>
              <a:rPr lang="en-US" sz="1800" dirty="0">
                <a:solidFill>
                  <a:schemeClr val="accent3">
                    <a:lumMod val="25000"/>
                  </a:schemeClr>
                </a:solidFill>
                <a:latin typeface="Abadi"/>
              </a:rPr>
              <a:t>  '27-05-2016'</a:t>
            </a:r>
          </a:p>
          <a:p>
            <a:pPr lvl="1">
              <a:lnSpc>
                <a:spcPct val="100000"/>
              </a:lnSpc>
              <a:spcBef>
                <a:spcPts val="1400"/>
              </a:spcBef>
            </a:pPr>
            <a:r>
              <a:rPr lang="en-US" sz="1800" dirty="0">
                <a:solidFill>
                  <a:schemeClr val="accent3">
                    <a:lumMod val="25000"/>
                  </a:schemeClr>
                </a:solidFill>
                <a:latin typeface="Abadi"/>
              </a:rPr>
              <a:t>  '06-05-2016'</a:t>
            </a:r>
          </a:p>
          <a:p>
            <a:pPr lvl="1">
              <a:lnSpc>
                <a:spcPct val="100000"/>
              </a:lnSpc>
              <a:spcBef>
                <a:spcPts val="1400"/>
              </a:spcBef>
            </a:pPr>
            <a:r>
              <a:rPr lang="en-US" sz="1800" dirty="0">
                <a:solidFill>
                  <a:schemeClr val="accent3">
                    <a:lumMod val="25000"/>
                  </a:schemeClr>
                </a:solidFill>
                <a:latin typeface="Abadi"/>
              </a:rPr>
              <a:t>  '08-04-2016'</a:t>
            </a:r>
          </a:p>
          <a:p>
            <a:pPr lvl="1">
              <a:lnSpc>
                <a:spcPct val="100000"/>
              </a:lnSpc>
              <a:spcBef>
                <a:spcPts val="1400"/>
              </a:spcBef>
            </a:pPr>
            <a:r>
              <a:rPr lang="en-US" sz="1800" dirty="0">
                <a:solidFill>
                  <a:schemeClr val="accent3">
                    <a:lumMod val="25000"/>
                  </a:schemeClr>
                </a:solidFill>
                <a:latin typeface="Abadi"/>
              </a:rPr>
              <a:t>  '22-12-2015'</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15645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b="0" i="0" dirty="0">
                <a:effectLst/>
                <a:latin typeface="-apple-system"/>
              </a:rPr>
              <a:t>The generated map with marked launch sites</a:t>
            </a:r>
            <a:endParaRPr lang="en-US" dirty="0">
              <a:solidFill>
                <a:srgbClr val="0B49CB"/>
              </a:solidFill>
              <a:latin typeface="Abadi"/>
            </a:endParaRPr>
          </a:p>
        </p:txBody>
      </p:sp>
      <p:pic>
        <p:nvPicPr>
          <p:cNvPr id="20484" name="Picture 4">
            <a:extLst>
              <a:ext uri="{FF2B5EF4-FFF2-40B4-BE49-F238E27FC236}">
                <a16:creationId xmlns:a16="http://schemas.microsoft.com/office/drawing/2014/main" id="{C386CB03-5FD7-6680-9F57-4219EC4F5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26" y="815009"/>
            <a:ext cx="11873696" cy="602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Mark the success/failed launches for each site on the map</a:t>
            </a:r>
            <a:endParaRPr lang="en-US" dirty="0">
              <a:solidFill>
                <a:srgbClr val="0B49CB"/>
              </a:solidFill>
              <a:latin typeface="Abadi"/>
            </a:endParaRPr>
          </a:p>
        </p:txBody>
      </p:sp>
      <p:pic>
        <p:nvPicPr>
          <p:cNvPr id="21506" name="Picture 2">
            <a:extLst>
              <a:ext uri="{FF2B5EF4-FFF2-40B4-BE49-F238E27FC236}">
                <a16:creationId xmlns:a16="http://schemas.microsoft.com/office/drawing/2014/main" id="{AFB978B5-EE4C-54D0-2333-AE5178984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74" y="922337"/>
            <a:ext cx="12192000" cy="593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04525" y="39726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sz="1800" dirty="0">
                <a:solidFill>
                  <a:schemeClr val="accent1"/>
                </a:solidFill>
                <a:latin typeface="Abadi"/>
              </a:rPr>
              <a:t>Selected launch site to its proximities such as railway, highway, coastline, with distance calculated and displayed</a:t>
            </a:r>
          </a:p>
        </p:txBody>
      </p:sp>
      <p:pic>
        <p:nvPicPr>
          <p:cNvPr id="22530" name="Picture 2">
            <a:extLst>
              <a:ext uri="{FF2B5EF4-FFF2-40B4-BE49-F238E27FC236}">
                <a16:creationId xmlns:a16="http://schemas.microsoft.com/office/drawing/2014/main" id="{4D9E4628-B91E-7D89-C7EF-0E0833B51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966374"/>
            <a:ext cx="10544175" cy="49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3">
                    <a:lumMod val="25000"/>
                  </a:schemeClr>
                </a:solidFill>
                <a:latin typeface="Abadi"/>
              </a:rPr>
              <a:t>L</a:t>
            </a:r>
            <a:r>
              <a:rPr lang="en-US" sz="4000" dirty="0">
                <a:solidFill>
                  <a:schemeClr val="accent3">
                    <a:lumMod val="25000"/>
                  </a:schemeClr>
                </a:solidFill>
                <a:latin typeface="Abadi"/>
              </a:rPr>
              <a:t>aunch success count for all sites</a:t>
            </a:r>
            <a:endParaRPr lang="en-US" dirty="0">
              <a:solidFill>
                <a:srgbClr val="0B49CB"/>
              </a:solidFill>
              <a:latin typeface="Abadi"/>
            </a:endParaRPr>
          </a:p>
        </p:txBody>
      </p:sp>
      <p:pic>
        <p:nvPicPr>
          <p:cNvPr id="23556" name="Picture 4">
            <a:extLst>
              <a:ext uri="{FF2B5EF4-FFF2-40B4-BE49-F238E27FC236}">
                <a16:creationId xmlns:a16="http://schemas.microsoft.com/office/drawing/2014/main" id="{3FF635B7-7A25-4E4C-182A-B3DDC8D1C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3744336"/>
            <a:ext cx="12192000" cy="2281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3382" y="1716334"/>
            <a:ext cx="10399485" cy="390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IN" sz="1800" dirty="0">
                <a:solidFill>
                  <a:schemeClr val="accent3">
                    <a:lumMod val="25000"/>
                  </a:schemeClr>
                </a:solidFill>
                <a:latin typeface="Abadi" panose="020B0604020104020204" pitchFamily="34" charset="0"/>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IN" sz="1800" dirty="0">
                <a:solidFill>
                  <a:schemeClr val="accent3">
                    <a:lumMod val="25000"/>
                  </a:schemeClr>
                </a:solidFill>
                <a:latin typeface="Abadi" panose="020B0604020104020204" pitchFamily="34" charset="0"/>
              </a:rPr>
              <a:t> We wanted to determine the price of each launch. We did this by gathering information about Space X and creating dashboards. We also determined if SpaceX will reuse the first stage. We trained a machine learning model and used public information to predict if SpaceX will reuse the first stage.</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a:t>
            </a:r>
          </a:p>
        </p:txBody>
      </p:sp>
      <p:pic>
        <p:nvPicPr>
          <p:cNvPr id="24578" name="Picture 2">
            <a:extLst>
              <a:ext uri="{FF2B5EF4-FFF2-40B4-BE49-F238E27FC236}">
                <a16:creationId xmlns:a16="http://schemas.microsoft.com/office/drawing/2014/main" id="{D02E33CB-2B83-2921-544A-0FD87FEA7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96" y="2908806"/>
            <a:ext cx="11439939" cy="226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a:t>
            </a:r>
            <a:r>
              <a:rPr lang="en-US" dirty="0" err="1">
                <a:solidFill>
                  <a:srgbClr val="0B49CB"/>
                </a:solidFill>
                <a:latin typeface="Abadi"/>
              </a:rPr>
              <a:t>Palyload</a:t>
            </a:r>
            <a:r>
              <a:rPr lang="en-US" dirty="0">
                <a:solidFill>
                  <a:srgbClr val="0B49CB"/>
                </a:solidFill>
                <a:latin typeface="Abadi"/>
              </a:rPr>
              <a:t> and Succuss</a:t>
            </a:r>
          </a:p>
        </p:txBody>
      </p:sp>
      <p:pic>
        <p:nvPicPr>
          <p:cNvPr id="25602" name="Picture 2">
            <a:extLst>
              <a:ext uri="{FF2B5EF4-FFF2-40B4-BE49-F238E27FC236}">
                <a16:creationId xmlns:a16="http://schemas.microsoft.com/office/drawing/2014/main" id="{88BE697F-C0AC-B994-1C78-EDE845DEB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22" y="2267586"/>
            <a:ext cx="12192000" cy="257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30625"/>
            <a:ext cx="10182912" cy="463163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lvl="1">
              <a:lnSpc>
                <a:spcPct val="100000"/>
              </a:lnSpc>
              <a:spcBef>
                <a:spcPts val="1400"/>
              </a:spcBef>
            </a:pPr>
            <a:r>
              <a:rPr lang="en-US" sz="1800" dirty="0">
                <a:solidFill>
                  <a:schemeClr val="accent3">
                    <a:lumMod val="25000"/>
                  </a:schemeClr>
                </a:solidFill>
                <a:latin typeface="Abadi" panose="020B0604020104020204" pitchFamily="34" charset="0"/>
              </a:rPr>
              <a:t>Tree model had highest training accuracy and similar test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745EC2DB-4A02-90E5-1CA8-89B0962187E9}"/>
              </a:ext>
            </a:extLst>
          </p:cNvPr>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57399"/>
            <a:ext cx="10411511" cy="39681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the best performing model (tree model). It had best training accuracy and similar test accuracy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170" name="Picture 2">
            <a:extLst>
              <a:ext uri="{FF2B5EF4-FFF2-40B4-BE49-F238E27FC236}">
                <a16:creationId xmlns:a16="http://schemas.microsoft.com/office/drawing/2014/main" id="{B5456A32-8BFE-5A48-AF4B-C11076BC4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537" y="2824275"/>
            <a:ext cx="5227983" cy="392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lnSpcReduction="10000"/>
          </a:bodyPr>
          <a:lstStyle/>
          <a:p>
            <a:pPr>
              <a:lnSpc>
                <a:spcPct val="100000"/>
              </a:lnSpc>
              <a:spcBef>
                <a:spcPts val="1400"/>
              </a:spcBef>
            </a:pPr>
            <a:r>
              <a:rPr lang="en-IN" sz="2200" dirty="0">
                <a:solidFill>
                  <a:schemeClr val="accent3">
                    <a:lumMod val="25000"/>
                  </a:schemeClr>
                </a:solidFill>
                <a:latin typeface="Abadi" panose="020B0604020104020204" pitchFamily="34" charset="0"/>
              </a:rPr>
              <a:t>Different launch sites have different success rates. CCAFS LC-40, has a success rate of 60 %, while KSC LC-39A and VAFB SLC 4E has a success rate of 77%.</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N" sz="2400" b="0" i="0" dirty="0">
                <a:effectLst/>
                <a:latin typeface="-apple-system"/>
              </a:rPr>
              <a:t>VAFB-SLC </a:t>
            </a:r>
            <a:r>
              <a:rPr lang="en-IN" sz="2400" b="0" i="0" dirty="0" err="1">
                <a:effectLst/>
                <a:latin typeface="-apple-system"/>
              </a:rPr>
              <a:t>launchsite</a:t>
            </a:r>
            <a:r>
              <a:rPr lang="en-IN" sz="2400" b="0" i="0" dirty="0">
                <a:effectLst/>
                <a:latin typeface="-apple-system"/>
              </a:rPr>
              <a:t> there are no rockets launched for </a:t>
            </a:r>
            <a:r>
              <a:rPr lang="en-IN" sz="2400" b="0" i="0" dirty="0" err="1">
                <a:effectLst/>
                <a:latin typeface="-apple-system"/>
              </a:rPr>
              <a:t>heavypayload</a:t>
            </a:r>
            <a:r>
              <a:rPr lang="en-IN" sz="2400" b="0" i="0" dirty="0">
                <a:effectLst/>
                <a:latin typeface="-apple-system"/>
              </a:rPr>
              <a:t> mass(greater than 10000) </a:t>
            </a:r>
          </a:p>
          <a:p>
            <a:pPr>
              <a:lnSpc>
                <a:spcPct val="100000"/>
              </a:lnSpc>
              <a:spcBef>
                <a:spcPts val="1400"/>
              </a:spcBef>
            </a:pPr>
            <a:r>
              <a:rPr lang="en-IN" sz="2400" b="0" i="0" dirty="0">
                <a:effectLst/>
                <a:latin typeface="-apple-system"/>
              </a:rPr>
              <a:t> </a:t>
            </a:r>
            <a:r>
              <a:rPr lang="en-IN" sz="2400" dirty="0">
                <a:latin typeface="-apple-system"/>
              </a:rPr>
              <a:t>S</a:t>
            </a:r>
            <a:r>
              <a:rPr lang="en-IN" sz="2400" b="0" i="0" dirty="0">
                <a:effectLst/>
                <a:latin typeface="-apple-system"/>
              </a:rPr>
              <a:t>uccess rate since 2013 kept increasing till 2020</a:t>
            </a:r>
            <a:endParaRPr lang="en-US" sz="3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first successful landing outcome on ground pad was on </a:t>
            </a:r>
            <a:r>
              <a:rPr lang="en-US" dirty="0">
                <a:solidFill>
                  <a:schemeClr val="accent3">
                    <a:lumMod val="25000"/>
                  </a:schemeClr>
                </a:solidFill>
              </a:rPr>
              <a:t>22</a:t>
            </a:r>
            <a:r>
              <a:rPr lang="en-US" baseline="30000" dirty="0">
                <a:solidFill>
                  <a:schemeClr val="accent3">
                    <a:lumMod val="25000"/>
                  </a:schemeClr>
                </a:solidFill>
              </a:rPr>
              <a:t>nd</a:t>
            </a:r>
            <a:r>
              <a:rPr lang="en-US" dirty="0">
                <a:solidFill>
                  <a:schemeClr val="accent3">
                    <a:lumMod val="25000"/>
                  </a:schemeClr>
                </a:solidFill>
              </a:rPr>
              <a:t> December 2015</a:t>
            </a:r>
          </a:p>
          <a:p>
            <a:pPr>
              <a:lnSpc>
                <a:spcPct val="100000"/>
              </a:lnSpc>
              <a:spcBef>
                <a:spcPts val="1400"/>
              </a:spcBef>
            </a:pPr>
            <a:r>
              <a:rPr lang="en-US" dirty="0">
                <a:solidFill>
                  <a:schemeClr val="accent3">
                    <a:lumMod val="25000"/>
                  </a:schemeClr>
                </a:solidFill>
              </a:rPr>
              <a:t>Generated Dashboard to analyze data visually</a:t>
            </a:r>
          </a:p>
          <a:p>
            <a:pPr>
              <a:lnSpc>
                <a:spcPct val="100000"/>
              </a:lnSpc>
              <a:spcBef>
                <a:spcPts val="1400"/>
              </a:spcBef>
            </a:pPr>
            <a:r>
              <a:rPr lang="en-US" sz="2200" dirty="0">
                <a:solidFill>
                  <a:schemeClr val="accent3">
                    <a:lumMod val="25000"/>
                  </a:schemeClr>
                </a:solidFill>
                <a:latin typeface="Abadi" panose="020B0604020104020204" pitchFamily="34" charset="0"/>
              </a:rPr>
              <a:t>Accuracy of predictive model is 83%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IN" sz="7600" dirty="0">
                <a:solidFill>
                  <a:schemeClr val="bg2">
                    <a:lumMod val="50000"/>
                  </a:schemeClr>
                </a:solidFill>
                <a:latin typeface="Abadi"/>
              </a:rPr>
              <a:t>Collected Falcon 9 historical launch records from a Wikipedia page titled List of Falcon 9 and Falcon Heavy launches updated on 9th June 2021</a:t>
            </a:r>
          </a:p>
          <a:p>
            <a:pPr>
              <a:lnSpc>
                <a:spcPct val="120000"/>
              </a:lnSpc>
              <a:spcBef>
                <a:spcPts val="1400"/>
              </a:spcBef>
            </a:pPr>
            <a:r>
              <a:rPr lang="en-US" sz="92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10748"/>
            <a:ext cx="11014024" cy="5088835"/>
          </a:xfrm>
          <a:prstGeom prst="rect">
            <a:avLst/>
          </a:prstGeom>
        </p:spPr>
        <p:txBody>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web scraped to collect Falcon 9 historical launch records from a Wikipedia page titled List of Falcon 9 and Falcon Heavy launches updated on 9th June 2021</a:t>
            </a:r>
          </a:p>
          <a:p>
            <a:pPr marL="0" indent="0">
              <a:lnSpc>
                <a:spcPct val="100000"/>
              </a:lnSpc>
              <a:spcBef>
                <a:spcPts val="1400"/>
              </a:spcBef>
              <a:buNone/>
            </a:pPr>
            <a:r>
              <a:rPr lang="en-IN" sz="2200" dirty="0">
                <a:solidFill>
                  <a:schemeClr val="accent3">
                    <a:lumMod val="25000"/>
                  </a:schemeClr>
                </a:solidFill>
                <a:latin typeface="Abadi" panose="020B0604020104020204" pitchFamily="34" charset="0"/>
                <a:hlinkClick r:id="rId3"/>
              </a:rPr>
              <a:t>https://en.wikipedia.org/wiki/List_of_Falcon_9_and_Falcon_Heavy_launches</a:t>
            </a:r>
            <a:endParaRPr lang="en-IN" sz="2200" dirty="0">
              <a:solidFill>
                <a:schemeClr val="accent3">
                  <a:lumMod val="25000"/>
                </a:schemeClr>
              </a:solidFill>
              <a:latin typeface="Abadi" panose="020B0604020104020204" pitchFamily="34" charset="0"/>
            </a:endParaRPr>
          </a:p>
          <a:p>
            <a:pPr>
              <a:lnSpc>
                <a:spcPct val="100000"/>
              </a:lnSpc>
              <a:spcBef>
                <a:spcPts val="1400"/>
              </a:spcBef>
            </a:pPr>
            <a:r>
              <a:rPr lang="en-IN" sz="2200" dirty="0">
                <a:solidFill>
                  <a:schemeClr val="accent3">
                    <a:lumMod val="25000"/>
                  </a:schemeClr>
                </a:solidFill>
                <a:latin typeface="Abadi" panose="020B0604020104020204" pitchFamily="34" charset="0"/>
              </a:rPr>
              <a:t>Web scraping done for Falcon 9 launch records with </a:t>
            </a:r>
            <a:r>
              <a:rPr lang="en-IN" sz="2200" dirty="0" err="1">
                <a:solidFill>
                  <a:schemeClr val="accent3">
                    <a:lumMod val="25000"/>
                  </a:schemeClr>
                </a:solidFill>
                <a:latin typeface="Abadi" panose="020B0604020104020204" pitchFamily="34" charset="0"/>
              </a:rPr>
              <a:t>BeautifulSoup</a:t>
            </a:r>
            <a:endParaRPr lang="en-IN" sz="2200" dirty="0">
              <a:solidFill>
                <a:schemeClr val="accent3">
                  <a:lumMod val="25000"/>
                </a:schemeClr>
              </a:solidFill>
              <a:latin typeface="Abadi" panose="020B0604020104020204" pitchFamily="34" charset="0"/>
            </a:endParaRPr>
          </a:p>
          <a:p>
            <a:pPr>
              <a:lnSpc>
                <a:spcPct val="100000"/>
              </a:lnSpc>
              <a:spcBef>
                <a:spcPts val="1400"/>
              </a:spcBef>
            </a:pPr>
            <a:r>
              <a:rPr lang="en-IN" sz="2200" dirty="0">
                <a:solidFill>
                  <a:schemeClr val="accent3">
                    <a:lumMod val="25000"/>
                  </a:schemeClr>
                </a:solidFill>
                <a:latin typeface="Abadi" panose="020B0604020104020204" pitchFamily="34" charset="0"/>
              </a:rPr>
              <a:t>Extracted a Falcon 9 launch records HTML table from Wikipedia</a:t>
            </a:r>
          </a:p>
          <a:p>
            <a:pPr>
              <a:lnSpc>
                <a:spcPct val="100000"/>
              </a:lnSpc>
              <a:spcBef>
                <a:spcPts val="1400"/>
              </a:spcBef>
            </a:pPr>
            <a:r>
              <a:rPr lang="en-IN" sz="2200" dirty="0">
                <a:solidFill>
                  <a:schemeClr val="accent3">
                    <a:lumMod val="25000"/>
                  </a:schemeClr>
                </a:solidFill>
                <a:latin typeface="Abadi" panose="020B0604020104020204" pitchFamily="34" charset="0"/>
              </a:rPr>
              <a:t>Parsed the table and converted it into a Pandas data frame</a:t>
            </a:r>
          </a:p>
          <a:p>
            <a:pPr lvl="1">
              <a:lnSpc>
                <a:spcPct val="100000"/>
              </a:lnSpc>
              <a:spcBef>
                <a:spcPts val="1400"/>
              </a:spcBef>
            </a:pPr>
            <a:r>
              <a:rPr lang="en-IN" sz="1800" dirty="0">
                <a:solidFill>
                  <a:schemeClr val="accent3">
                    <a:lumMod val="25000"/>
                  </a:schemeClr>
                </a:solidFill>
                <a:latin typeface="Abadi" panose="020B0604020104020204" pitchFamily="34" charset="0"/>
              </a:rPr>
              <a:t>Requested the Falcon9 Launch Wiki page from its URL</a:t>
            </a:r>
          </a:p>
          <a:p>
            <a:pPr lvl="1">
              <a:lnSpc>
                <a:spcPct val="100000"/>
              </a:lnSpc>
              <a:spcBef>
                <a:spcPts val="1400"/>
              </a:spcBef>
            </a:pPr>
            <a:r>
              <a:rPr lang="en-IN" sz="1800" dirty="0">
                <a:solidFill>
                  <a:schemeClr val="accent3">
                    <a:lumMod val="25000"/>
                  </a:schemeClr>
                </a:solidFill>
                <a:latin typeface="Abadi" panose="020B0604020104020204" pitchFamily="34" charset="0"/>
              </a:rPr>
              <a:t>Extracted all column/variable names from the HTML table header</a:t>
            </a:r>
          </a:p>
          <a:p>
            <a:pPr lvl="1">
              <a:lnSpc>
                <a:spcPct val="100000"/>
              </a:lnSpc>
              <a:spcBef>
                <a:spcPts val="1400"/>
              </a:spcBef>
            </a:pPr>
            <a:r>
              <a:rPr lang="en-IN" sz="1800" dirty="0">
                <a:solidFill>
                  <a:schemeClr val="accent3">
                    <a:lumMod val="25000"/>
                  </a:schemeClr>
                </a:solidFill>
                <a:latin typeface="Abadi" panose="020B0604020104020204" pitchFamily="34" charset="0"/>
              </a:rPr>
              <a:t>Created a data frame by parsing the launch HTML tables</a:t>
            </a:r>
          </a:p>
          <a:p>
            <a:pPr marL="0" indent="0">
              <a:lnSpc>
                <a:spcPct val="100000"/>
              </a:lnSpc>
              <a:spcBef>
                <a:spcPts val="1400"/>
              </a:spcBef>
              <a:buNone/>
            </a:pPr>
            <a:endParaRPr lang="en-IN"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dirty="0">
                <a:cs typeface="Calibri"/>
              </a:rPr>
              <a:t>Flowchart:</a:t>
            </a:r>
          </a:p>
          <a:p>
            <a:pPr algn="l">
              <a:buFont typeface="Arial" panose="020B0604020202020204" pitchFamily="34" charset="0"/>
              <a:buChar char="•"/>
            </a:pPr>
            <a:r>
              <a:rPr lang="en-IN" b="0" i="0" dirty="0">
                <a:effectLst/>
                <a:latin typeface="-apple-system"/>
              </a:rPr>
              <a:t>Made Request to the SpaceX API</a:t>
            </a:r>
          </a:p>
          <a:p>
            <a:pPr algn="l">
              <a:buFont typeface="Arial" panose="020B0604020202020204" pitchFamily="34" charset="0"/>
              <a:buChar char="•"/>
            </a:pPr>
            <a:r>
              <a:rPr lang="en-IN" b="0" i="0" dirty="0">
                <a:effectLst/>
                <a:latin typeface="-apple-system"/>
              </a:rPr>
              <a:t>Cleaned the requested data</a:t>
            </a:r>
          </a:p>
          <a:p>
            <a:pPr algn="l">
              <a:buFont typeface="Arial" panose="020B0604020202020204" pitchFamily="34" charset="0"/>
              <a:buChar char="•"/>
            </a:pPr>
            <a:r>
              <a:rPr lang="en-IN" dirty="0">
                <a:cs typeface="Calibri"/>
              </a:rPr>
              <a:t>Requested and parsed the SpaceX launch data using the GET request</a:t>
            </a:r>
          </a:p>
          <a:p>
            <a:pPr algn="l">
              <a:buFont typeface="Arial" panose="020B0604020202020204" pitchFamily="34" charset="0"/>
              <a:buChar char="•"/>
            </a:pPr>
            <a:r>
              <a:rPr lang="en-IN" dirty="0">
                <a:cs typeface="Calibri"/>
              </a:rPr>
              <a:t>Filtered the </a:t>
            </a:r>
            <a:r>
              <a:rPr lang="en-IN" dirty="0" err="1">
                <a:cs typeface="Calibri"/>
              </a:rPr>
              <a:t>dataframe</a:t>
            </a:r>
            <a:r>
              <a:rPr lang="en-IN" dirty="0">
                <a:cs typeface="Calibri"/>
              </a:rPr>
              <a:t> to only include Falcon 9 launches</a:t>
            </a:r>
          </a:p>
          <a:p>
            <a:pPr algn="l">
              <a:buFont typeface="Arial" panose="020B0604020202020204" pitchFamily="34" charset="0"/>
              <a:buChar char="•"/>
            </a:pPr>
            <a:r>
              <a:rPr lang="en-US" dirty="0">
                <a:cs typeface="Calibri"/>
              </a:rPr>
              <a:t>Data Wrangling done</a:t>
            </a:r>
          </a:p>
          <a:p>
            <a:pPr lvl="1"/>
            <a:r>
              <a:rPr lang="en-US" dirty="0">
                <a:cs typeface="Calibri"/>
              </a:rPr>
              <a:t>Dealt with Missing Values</a:t>
            </a:r>
          </a:p>
          <a:p>
            <a:pPr lvl="1"/>
            <a:endParaRPr lang="en-US" dirty="0">
              <a:cs typeface="Calibri"/>
            </a:endParaRPr>
          </a:p>
          <a:p>
            <a:pPr algn="l">
              <a:buFont typeface="Arial" panose="020B0604020202020204" pitchFamily="34" charset="0"/>
              <a:buChar char="•"/>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TextBox 9">
            <a:extLst>
              <a:ext uri="{FF2B5EF4-FFF2-40B4-BE49-F238E27FC236}">
                <a16:creationId xmlns:a16="http://schemas.microsoft.com/office/drawing/2014/main" id="{9B338367-8A66-10A2-2FD2-2AF95B4A9FDD}"/>
              </a:ext>
            </a:extLst>
          </p:cNvPr>
          <p:cNvSpPr txBox="1"/>
          <p:nvPr/>
        </p:nvSpPr>
        <p:spPr>
          <a:xfrm>
            <a:off x="494471" y="2371968"/>
            <a:ext cx="5071442" cy="2113399"/>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GitHub URL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https://github.com/shail-70/AppliedDataScienceCapstone/blob/02b15a862e53aada7a0234a5553b6f83786cd0cf/jupyter-labs-spacex-data-collection-api.ipynb</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https://github.com/shail-70/AppliedDataScienceCapstone/blob/02b15a862e53aada7a0234a5553b6f83786cd0cf/jupyter-labs-webscraping%20(1).ipynb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1C7DDB"/>
                </a:solidFill>
                <a:latin typeface="Abadi"/>
                <a:cs typeface="Calibri"/>
              </a:rPr>
              <a:t>Flowchart:</a:t>
            </a:r>
          </a:p>
          <a:p>
            <a:pPr marL="0" indent="0">
              <a:buNone/>
            </a:pPr>
            <a:r>
              <a:rPr lang="en-IN" sz="2400" dirty="0">
                <a:cs typeface="Calibri"/>
              </a:rPr>
              <a:t>Web scrap Falcon 9 launch records with </a:t>
            </a:r>
            <a:r>
              <a:rPr lang="en-IN" sz="2400" dirty="0" err="1">
                <a:cs typeface="Calibri"/>
              </a:rPr>
              <a:t>BeautifulSoup</a:t>
            </a:r>
            <a:r>
              <a:rPr lang="en-IN" sz="2400" dirty="0">
                <a:cs typeface="Calibri"/>
              </a:rPr>
              <a:t>:</a:t>
            </a:r>
          </a:p>
          <a:p>
            <a:r>
              <a:rPr lang="en-IN" sz="2400" dirty="0">
                <a:cs typeface="Calibri"/>
              </a:rPr>
              <a:t>Extract a Falcon 9 launch records HTML table from Wikipedia</a:t>
            </a:r>
          </a:p>
          <a:p>
            <a:r>
              <a:rPr lang="en-IN" sz="2400" dirty="0">
                <a:cs typeface="Calibri"/>
              </a:rPr>
              <a:t>Parse the table and convert it into a Pandas data frame</a:t>
            </a:r>
          </a:p>
          <a:p>
            <a:r>
              <a:rPr lang="en-IN" sz="2400" dirty="0">
                <a:cs typeface="Calibri"/>
              </a:rPr>
              <a:t>Request the Falcon9 Launch Wiki page from its URL</a:t>
            </a:r>
          </a:p>
          <a:p>
            <a:r>
              <a:rPr lang="en-IN" sz="2400" dirty="0">
                <a:cs typeface="Calibri"/>
              </a:rPr>
              <a:t>Extract all column/variable names from the HTML table header</a:t>
            </a:r>
          </a:p>
          <a:p>
            <a:r>
              <a:rPr lang="en-IN" sz="2400" dirty="0">
                <a:cs typeface="Calibri"/>
              </a:rPr>
              <a:t>Create a data frame by parsing the launch HTML tables</a:t>
            </a:r>
            <a:endParaRPr lang="en-US" sz="2400" dirty="0">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425</TotalTime>
  <Words>2499</Words>
  <Application>Microsoft Office PowerPoint</Application>
  <PresentationFormat>Widescreen</PresentationFormat>
  <Paragraphs>324</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Shailendra 3. Kumar (Nokia)</cp:lastModifiedBy>
  <cp:revision>271</cp:revision>
  <dcterms:created xsi:type="dcterms:W3CDTF">2021-04-29T18:58:34Z</dcterms:created>
  <dcterms:modified xsi:type="dcterms:W3CDTF">2023-05-01T17:57:59Z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